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256" r:id="rId2"/>
    <p:sldId id="257" r:id="rId3"/>
    <p:sldId id="321" r:id="rId4"/>
    <p:sldId id="286" r:id="rId5"/>
    <p:sldId id="287" r:id="rId6"/>
    <p:sldId id="268" r:id="rId7"/>
    <p:sldId id="277" r:id="rId8"/>
    <p:sldId id="323" r:id="rId9"/>
    <p:sldId id="305" r:id="rId10"/>
    <p:sldId id="306" r:id="rId11"/>
    <p:sldId id="276" r:id="rId12"/>
    <p:sldId id="301" r:id="rId13"/>
    <p:sldId id="303" r:id="rId14"/>
    <p:sldId id="308" r:id="rId15"/>
    <p:sldId id="324" r:id="rId16"/>
    <p:sldId id="304" r:id="rId17"/>
    <p:sldId id="315" r:id="rId18"/>
    <p:sldId id="316" r:id="rId19"/>
    <p:sldId id="317" r:id="rId20"/>
    <p:sldId id="326" r:id="rId21"/>
    <p:sldId id="318" r:id="rId22"/>
    <p:sldId id="325" r:id="rId23"/>
    <p:sldId id="310" r:id="rId24"/>
    <p:sldId id="309" r:id="rId25"/>
    <p:sldId id="289" r:id="rId26"/>
    <p:sldId id="299" r:id="rId27"/>
    <p:sldId id="311" r:id="rId28"/>
    <p:sldId id="312" r:id="rId29"/>
    <p:sldId id="300" r:id="rId30"/>
    <p:sldId id="290" r:id="rId31"/>
    <p:sldId id="298" r:id="rId32"/>
    <p:sldId id="328" r:id="rId33"/>
    <p:sldId id="313" r:id="rId34"/>
    <p:sldId id="314" r:id="rId35"/>
    <p:sldId id="320" r:id="rId36"/>
    <p:sldId id="327" r:id="rId37"/>
    <p:sldId id="28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40"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5F66"/>
    <a:srgbClr val="2B93A1"/>
    <a:srgbClr val="B7B7B7"/>
    <a:srgbClr val="00A9E9"/>
    <a:srgbClr val="404040"/>
    <a:srgbClr val="F59F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86" d="100"/>
          <a:sy n="86" d="100"/>
        </p:scale>
        <p:origin x="514" y="77"/>
      </p:cViewPr>
      <p:guideLst>
        <p:guide orient="horz" pos="2328"/>
        <p:guide pos="3840"/>
        <p:guide pos="7512"/>
        <p:guide pos="144"/>
        <p:guide orient="horz" pos="624"/>
        <p:guide orient="horz" pos="40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CF923F-A5DA-4D27-8DDC-10D1A72A773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569B03E-25A8-4874-83DE-F7ED1C598B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DC765F-1125-4FED-80D6-E865F9538E0B}" type="datetimeFigureOut">
              <a:rPr lang="en-US" smtClean="0"/>
              <a:t>12/1/2020</a:t>
            </a:fld>
            <a:endParaRPr lang="en-US" dirty="0"/>
          </a:p>
        </p:txBody>
      </p:sp>
      <p:sp>
        <p:nvSpPr>
          <p:cNvPr id="4" name="Footer Placeholder 3">
            <a:extLst>
              <a:ext uri="{FF2B5EF4-FFF2-40B4-BE49-F238E27FC236}">
                <a16:creationId xmlns:a16="http://schemas.microsoft.com/office/drawing/2014/main" id="{3E4E2DAC-2819-4713-9CF6-1D887DA059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BCD825E-AC43-4EFB-8234-DA7BE0E2D19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FA2F9D-3DAA-4B8B-AC2C-A8A0349ABE11}" type="slidenum">
              <a:rPr lang="en-US" smtClean="0"/>
              <a:t>‹#›</a:t>
            </a:fld>
            <a:endParaRPr lang="en-US" dirty="0"/>
          </a:p>
        </p:txBody>
      </p:sp>
    </p:spTree>
    <p:extLst>
      <p:ext uri="{BB962C8B-B14F-4D97-AF65-F5344CB8AC3E}">
        <p14:creationId xmlns:p14="http://schemas.microsoft.com/office/powerpoint/2010/main" val="1531514013"/>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jpeg>
</file>

<file path=ppt/media/image48.png>
</file>

<file path=ppt/media/image49.png>
</file>

<file path=ppt/media/image5.jp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solidFill>
                  <a:schemeClr val="bg1"/>
                </a:solidFill>
                <a:latin typeface="Segoe UI Light" panose="020B0502040204020203" pitchFamily="34" charset="0"/>
                <a:cs typeface="Segoe UI Light" panose="020B0502040204020203" pitchFamily="34" charset="0"/>
              </a:rPr>
              <a:t>https://unsplash.com/photos/JjsAlrtKGGs</a:t>
            </a:r>
          </a:p>
        </p:txBody>
      </p:sp>
      <p:sp>
        <p:nvSpPr>
          <p:cNvPr id="4" name="Slide Number Placeholder 3"/>
          <p:cNvSpPr>
            <a:spLocks noGrp="1"/>
          </p:cNvSpPr>
          <p:nvPr>
            <p:ph type="sldNum" sz="quarter" idx="5"/>
          </p:nvPr>
        </p:nvSpPr>
        <p:spPr/>
        <p:txBody>
          <a:bodyPr/>
          <a:lstStyle/>
          <a:p>
            <a:fld id="{9F8AF1B2-2831-482F-BCBB-50CEF9ABED95}" type="slidenum">
              <a:rPr lang="en-US" smtClean="0"/>
              <a:t>2</a:t>
            </a:fld>
            <a:endParaRPr lang="en-US" dirty="0"/>
          </a:p>
        </p:txBody>
      </p:sp>
    </p:spTree>
    <p:extLst>
      <p:ext uri="{BB962C8B-B14F-4D97-AF65-F5344CB8AC3E}">
        <p14:creationId xmlns:p14="http://schemas.microsoft.com/office/powerpoint/2010/main" val="1019053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811CEEB9-8AF6-4309-BB6B-7CD81F80D470}" type="datetime1">
              <a:rPr lang="en-US" smtClean="0"/>
              <a:t>12/1/2020</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5D860962-3292-4A36-A7C3-D42AE74DF9B2}" type="datetime1">
              <a:rPr lang="en-US" smtClean="0"/>
              <a:t>12/1/2020</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00E702B5-F6F6-4B89-A0B9-D3AE981C4317}" type="datetime1">
              <a:rPr lang="en-US" smtClean="0"/>
              <a:t>12/1/2020</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6267D66C-D83E-42BE-9CDB-58E86CFC633E}" type="datetime1">
              <a:rPr lang="en-US" smtClean="0"/>
              <a:t>12/1/2020</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854DF006-BA05-4F8F-A522-5D1E5164FC90}" type="datetime1">
              <a:rPr lang="en-US" smtClean="0"/>
              <a:t>12/1/2020</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2615B92E-328B-404B-89FF-9D44FBC11018}" type="datetime1">
              <a:rPr lang="en-US" smtClean="0"/>
              <a:t>12/1/2020</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ACCAD74F-CD51-43C8-9FF9-FD39ECD83539}" type="datetime1">
              <a:rPr lang="en-US" smtClean="0"/>
              <a:t>12/1/2020</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621A0FB7-E404-4101-AA0B-2A40275F4FF8}" type="datetime1">
              <a:rPr lang="en-US" smtClean="0"/>
              <a:t>12/1/2020</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64D76925-B446-4012-8B02-BB0C62103C9E}" type="datetime1">
              <a:rPr lang="en-US" smtClean="0"/>
              <a:t>12/1/2020</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B1BC606C-5B62-43D4-B40B-C7054E3CDCB5}" type="datetime1">
              <a:rPr lang="en-US" smtClean="0"/>
              <a:t>12/1/2020</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01241794-39CB-4D1A-8F78-0DC415362399}" type="datetime1">
              <a:rPr lang="en-US" smtClean="0"/>
              <a:t>12/1/2020</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F1E989-3670-4432-A77A-0E512B35EF6F}" type="datetime1">
              <a:rPr lang="en-US" smtClean="0"/>
              <a:t>12/1/2020</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 Id="rId9" Type="http://schemas.openxmlformats.org/officeDocument/2006/relationships/image" Target="../media/image23.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9.svg"/><Relationship Id="rId7" Type="http://schemas.openxmlformats.org/officeDocument/2006/relationships/image" Target="../media/image28.sv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1.svg"/><Relationship Id="rId4" Type="http://schemas.openxmlformats.org/officeDocument/2006/relationships/image" Target="../media/image26.png"/><Relationship Id="rId9" Type="http://schemas.openxmlformats.org/officeDocument/2006/relationships/image" Target="../media/image30.svg"/></Relationships>
</file>

<file path=ppt/slides/_rels/slide1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Hamza-773/Road-Pulse.git" TargetMode="External"/><Relationship Id="rId2" Type="http://schemas.openxmlformats.org/officeDocument/2006/relationships/hyperlink" Target="https://sites.google.com/view/mpvir/projects/road-pulse?authuser=0"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11" Type="http://schemas.microsoft.com/office/2007/relationships/hdphoto" Target="../media/hdphoto5.wdp"/><Relationship Id="rId5" Type="http://schemas.openxmlformats.org/officeDocument/2006/relationships/image" Target="../media/image9.jpeg"/><Relationship Id="rId10" Type="http://schemas.openxmlformats.org/officeDocument/2006/relationships/image" Target="../media/image12.png"/><Relationship Id="rId4" Type="http://schemas.openxmlformats.org/officeDocument/2006/relationships/image" Target="../media/image8.jpeg"/><Relationship Id="rId9"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divot">
          <a:fgClr>
            <a:schemeClr val="tx1">
              <a:lumMod val="75000"/>
              <a:lumOff val="25000"/>
            </a:schemeClr>
          </a:fgClr>
          <a:bgClr>
            <a:schemeClr val="tx1">
              <a:lumMod val="95000"/>
              <a:lumOff val="5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14690" y="2194385"/>
            <a:ext cx="7735842" cy="1527341"/>
          </a:xfrm>
        </p:spPr>
        <p:txBody>
          <a:bodyPr wrap="square" lIns="0" tIns="0" rIns="0" bIns="0" anchor="t">
            <a:spAutoFit/>
          </a:bodyPr>
          <a:lstStyle/>
          <a:p>
            <a:pPr algn="l">
              <a:lnSpc>
                <a:spcPct val="150000"/>
              </a:lnSpc>
            </a:pPr>
            <a:r>
              <a:rPr lang="en-US" sz="2400" dirty="0">
                <a:solidFill>
                  <a:srgbClr val="00A9E9"/>
                </a:solidFill>
                <a:latin typeface="Colonna MT" panose="04020805060202030203" pitchFamily="82" charset="0"/>
              </a:rPr>
              <a:t>Group Members:</a:t>
            </a:r>
            <a:br>
              <a:rPr lang="en-US" sz="2400" dirty="0">
                <a:solidFill>
                  <a:schemeClr val="tx2">
                    <a:lumMod val="20000"/>
                    <a:lumOff val="80000"/>
                  </a:schemeClr>
                </a:solidFill>
                <a:latin typeface="Colonna MT" panose="04020805060202030203" pitchFamily="82" charset="0"/>
              </a:rPr>
            </a:br>
            <a:r>
              <a:rPr lang="en-US" sz="2200" dirty="0">
                <a:solidFill>
                  <a:schemeClr val="tx2">
                    <a:lumMod val="20000"/>
                    <a:lumOff val="80000"/>
                  </a:schemeClr>
                </a:solidFill>
                <a:latin typeface="Colonna MT" panose="04020805060202030203" pitchFamily="82" charset="0"/>
              </a:rPr>
              <a:t>Hamza Latif					SP17-BCS-085</a:t>
            </a:r>
            <a:br>
              <a:rPr lang="en-US" sz="2200" dirty="0">
                <a:solidFill>
                  <a:schemeClr val="tx2">
                    <a:lumMod val="20000"/>
                    <a:lumOff val="80000"/>
                  </a:schemeClr>
                </a:solidFill>
                <a:latin typeface="Colonna MT" panose="04020805060202030203" pitchFamily="82" charset="0"/>
              </a:rPr>
            </a:br>
            <a:r>
              <a:rPr lang="en-US" sz="2200" dirty="0">
                <a:solidFill>
                  <a:schemeClr val="tx2">
                    <a:lumMod val="20000"/>
                    <a:lumOff val="80000"/>
                  </a:schemeClr>
                </a:solidFill>
                <a:latin typeface="Colonna MT" panose="04020805060202030203" pitchFamily="82" charset="0"/>
              </a:rPr>
              <a:t>Hassan Sharjeel Arshad Joiya			SP17-BCS-058</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rcRect/>
          <a:stretch/>
        </p:blipFill>
        <p:spPr>
          <a:xfrm>
            <a:off x="9736755" y="470716"/>
            <a:ext cx="1843871" cy="1591670"/>
          </a:xfrm>
          <a:prstGeom prst="rect">
            <a:avLst/>
          </a:prstGeom>
        </p:spPr>
      </p:pic>
      <p:sp>
        <p:nvSpPr>
          <p:cNvPr id="7" name="Title 1">
            <a:extLst>
              <a:ext uri="{FF2B5EF4-FFF2-40B4-BE49-F238E27FC236}">
                <a16:creationId xmlns:a16="http://schemas.microsoft.com/office/drawing/2014/main" id="{C4300AEF-1595-4419-801B-6E36A33BB8CF}"/>
              </a:ext>
            </a:extLst>
          </p:cNvPr>
          <p:cNvSpPr txBox="1">
            <a:spLocks/>
          </p:cNvSpPr>
          <p:nvPr/>
        </p:nvSpPr>
        <p:spPr>
          <a:xfrm>
            <a:off x="1514690" y="3905370"/>
            <a:ext cx="7735842" cy="1171090"/>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indent="0" algn="l"/>
            <a:r>
              <a:rPr lang="en-US" sz="2400" dirty="0">
                <a:solidFill>
                  <a:srgbClr val="00A9E9"/>
                </a:solidFill>
                <a:latin typeface="Colonna MT" panose="04020805060202030203" pitchFamily="82" charset="0"/>
                <a:ea typeface="Fira Sans Condensed Light"/>
                <a:cs typeface="Fira Sans Condensed Light"/>
                <a:sym typeface="Fira Sans Condensed Light"/>
              </a:rPr>
              <a:t>Supervised By:</a:t>
            </a:r>
          </a:p>
          <a:p>
            <a:pPr marL="0" indent="0" algn="l"/>
            <a:endParaRPr lang="en-US" sz="1800" u="sng" dirty="0">
              <a:solidFill>
                <a:schemeClr val="tx2">
                  <a:lumMod val="20000"/>
                  <a:lumOff val="80000"/>
                </a:schemeClr>
              </a:solidFill>
              <a:latin typeface="Colonna MT" panose="04020805060202030203" pitchFamily="82" charset="0"/>
              <a:ea typeface="Fira Sans Condensed Light"/>
              <a:cs typeface="Fira Sans Condensed Light"/>
              <a:sym typeface="Fira Sans Condensed Light"/>
            </a:endParaRPr>
          </a:p>
          <a:p>
            <a:pPr marL="0" indent="0" algn="l"/>
            <a:r>
              <a:rPr lang="en-US" sz="2200" dirty="0">
                <a:solidFill>
                  <a:schemeClr val="tx2">
                    <a:lumMod val="20000"/>
                    <a:lumOff val="80000"/>
                  </a:schemeClr>
                </a:solidFill>
                <a:latin typeface="Colonna MT" panose="04020805060202030203" pitchFamily="82" charset="0"/>
                <a:ea typeface="Fira Sans Condensed Light"/>
                <a:cs typeface="Fira Sans Condensed Light"/>
                <a:sym typeface="Fira Sans Condensed Light"/>
              </a:rPr>
              <a:t>Dr. Usama Ijaz Bajwa</a:t>
            </a:r>
          </a:p>
          <a:p>
            <a:endParaRPr lang="en-US" sz="2000" dirty="0">
              <a:solidFill>
                <a:schemeClr val="tx2">
                  <a:lumMod val="20000"/>
                  <a:lumOff val="80000"/>
                </a:schemeClr>
              </a:solidFill>
              <a:latin typeface="Colonna MT" panose="04020805060202030203" pitchFamily="82" charset="0"/>
            </a:endParaRPr>
          </a:p>
        </p:txBody>
      </p:sp>
      <p:pic>
        <p:nvPicPr>
          <p:cNvPr id="9" name="Picture 8">
            <a:extLst>
              <a:ext uri="{FF2B5EF4-FFF2-40B4-BE49-F238E27FC236}">
                <a16:creationId xmlns:a16="http://schemas.microsoft.com/office/drawing/2014/main" id="{1C278D42-EE25-4447-A374-492D0321278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167" b="90417" l="9167" r="90833">
                        <a14:foregroundMark x1="64167" y1="88750" x2="53750" y2="88750"/>
                        <a14:foregroundMark x1="56250" y1="90833" x2="31250" y2="86667"/>
                        <a14:foregroundMark x1="60417" y1="34583" x2="77917" y2="56667"/>
                        <a14:foregroundMark x1="77917" y1="56667" x2="72500" y2="45417"/>
                        <a14:foregroundMark x1="35417" y1="34583" x2="27917" y2="61250"/>
                        <a14:foregroundMark x1="27917" y1="61250" x2="33333" y2="70000"/>
                        <a14:foregroundMark x1="86667" y1="70000" x2="69583" y2="84583"/>
                        <a14:foregroundMark x1="27917" y1="85000" x2="33333" y2="78750"/>
                        <a14:foregroundMark x1="9167" y1="59583" x2="11667" y2="36250"/>
                        <a14:foregroundMark x1="63333" y1="12917" x2="43750" y2="9167"/>
                        <a14:foregroundMark x1="87917" y1="33333" x2="90833" y2="60417"/>
                        <a14:foregroundMark x1="90833" y1="60417" x2="87917" y2="61250"/>
                      </a14:backgroundRemoval>
                    </a14:imgEffect>
                  </a14:imgLayer>
                </a14:imgProps>
              </a:ext>
              <a:ext uri="{28A0092B-C50C-407E-A947-70E740481C1C}">
                <a14:useLocalDpi xmlns:a14="http://schemas.microsoft.com/office/drawing/2010/main" val="0"/>
              </a:ext>
            </a:extLst>
          </a:blip>
          <a:srcRect/>
          <a:stretch/>
        </p:blipFill>
        <p:spPr>
          <a:xfrm>
            <a:off x="481760" y="317983"/>
            <a:ext cx="1744867" cy="1744867"/>
          </a:xfrm>
          <a:prstGeom prst="rect">
            <a:avLst/>
          </a:prstGeom>
        </p:spPr>
      </p:pic>
      <p:sp>
        <p:nvSpPr>
          <p:cNvPr id="10" name="Title 1">
            <a:extLst>
              <a:ext uri="{FF2B5EF4-FFF2-40B4-BE49-F238E27FC236}">
                <a16:creationId xmlns:a16="http://schemas.microsoft.com/office/drawing/2014/main" id="{A06AE527-A6D5-4499-AD0A-CC81C79E1638}"/>
              </a:ext>
            </a:extLst>
          </p:cNvPr>
          <p:cNvSpPr txBox="1">
            <a:spLocks/>
          </p:cNvSpPr>
          <p:nvPr/>
        </p:nvSpPr>
        <p:spPr>
          <a:xfrm>
            <a:off x="3486460" y="1173125"/>
            <a:ext cx="5219079" cy="886397"/>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400" dirty="0">
                <a:solidFill>
                  <a:srgbClr val="00A9E9"/>
                </a:solidFill>
                <a:latin typeface="Imprint MT Shadow" panose="04020605060303030202" pitchFamily="82" charset="0"/>
              </a:rPr>
              <a:t>Road Pulse</a:t>
            </a:r>
            <a:endParaRPr lang="en-US" sz="2000" dirty="0">
              <a:solidFill>
                <a:schemeClr val="tx2">
                  <a:lumMod val="20000"/>
                  <a:lumOff val="80000"/>
                </a:schemeClr>
              </a:solidFill>
              <a:latin typeface="Colonna MT" panose="04020805060202030203" pitchFamily="82" charset="0"/>
              <a:ea typeface="Rajdhani"/>
              <a:cs typeface="Rajdhani"/>
              <a:sym typeface="Rajdhani"/>
            </a:endParaRPr>
          </a:p>
          <a:p>
            <a:endParaRPr lang="en-US" sz="2000" dirty="0">
              <a:solidFill>
                <a:schemeClr val="accent4"/>
              </a:solidFill>
            </a:endParaRPr>
          </a:p>
        </p:txBody>
      </p:sp>
      <p:pic>
        <p:nvPicPr>
          <p:cNvPr id="11" name="Picture 10" descr="A picture containing drawing&#10;&#10;Description automatically generated">
            <a:extLst>
              <a:ext uri="{FF2B5EF4-FFF2-40B4-BE49-F238E27FC236}">
                <a16:creationId xmlns:a16="http://schemas.microsoft.com/office/drawing/2014/main" id="{B5890ACE-8C0C-44DD-A668-0B3F99F241AB}"/>
              </a:ext>
            </a:extLst>
          </p:cNvPr>
          <p:cNvPicPr>
            <a:picLocks noChangeAspect="1"/>
          </p:cNvPicPr>
          <p:nvPr/>
        </p:nvPicPr>
        <p:blipFill>
          <a:blip r:embed="rId5"/>
          <a:stretch>
            <a:fillRect/>
          </a:stretch>
        </p:blipFill>
        <p:spPr>
          <a:xfrm>
            <a:off x="10105556" y="4930659"/>
            <a:ext cx="1592505" cy="1510395"/>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73C8DC4C-EE91-4616-B43E-2598CD3D06F1}"/>
              </a:ext>
            </a:extLst>
          </p:cNvPr>
          <p:cNvPicPr>
            <a:picLocks noChangeAspect="1"/>
          </p:cNvPicPr>
          <p:nvPr/>
        </p:nvPicPr>
        <p:blipFill>
          <a:blip r:embed="rId6"/>
          <a:stretch>
            <a:fillRect/>
          </a:stretch>
        </p:blipFill>
        <p:spPr>
          <a:xfrm>
            <a:off x="493939" y="5685857"/>
            <a:ext cx="890978" cy="852575"/>
          </a:xfrm>
          <a:prstGeom prst="rect">
            <a:avLst/>
          </a:prstGeom>
        </p:spPr>
      </p:pic>
      <p:sp>
        <p:nvSpPr>
          <p:cNvPr id="13" name="TextBox 12">
            <a:extLst>
              <a:ext uri="{FF2B5EF4-FFF2-40B4-BE49-F238E27FC236}">
                <a16:creationId xmlns:a16="http://schemas.microsoft.com/office/drawing/2014/main" id="{AEF2D63A-62B9-47EA-BEEA-F33F6CE31E92}"/>
              </a:ext>
            </a:extLst>
          </p:cNvPr>
          <p:cNvSpPr txBox="1"/>
          <p:nvPr/>
        </p:nvSpPr>
        <p:spPr>
          <a:xfrm>
            <a:off x="1514690" y="5892101"/>
            <a:ext cx="6094520" cy="369332"/>
          </a:xfrm>
          <a:prstGeom prst="rect">
            <a:avLst/>
          </a:prstGeom>
          <a:noFill/>
        </p:spPr>
        <p:txBody>
          <a:bodyPr wrap="square">
            <a:spAutoFit/>
          </a:bodyPr>
          <a:lstStyle/>
          <a:p>
            <a:r>
              <a:rPr lang="en-US" b="1" dirty="0">
                <a:solidFill>
                  <a:schemeClr val="bg2"/>
                </a:solidFill>
                <a:latin typeface="Bahnschrift Light" panose="020B0502040204020203" pitchFamily="34" charset="0"/>
                <a:cs typeface="Rajdhani" panose="020B0604020202020204" charset="0"/>
              </a:rPr>
              <a:t>Machine Perception &amp; Visual Intelligence Research Group</a:t>
            </a:r>
          </a:p>
        </p:txBody>
      </p:sp>
      <p:sp>
        <p:nvSpPr>
          <p:cNvPr id="14" name="Diamond 13">
            <a:extLst>
              <a:ext uri="{FF2B5EF4-FFF2-40B4-BE49-F238E27FC236}">
                <a16:creationId xmlns:a16="http://schemas.microsoft.com/office/drawing/2014/main" id="{3CEA0F2E-D586-486C-9C54-D162061DF968}"/>
              </a:ext>
            </a:extLst>
          </p:cNvPr>
          <p:cNvSpPr/>
          <p:nvPr/>
        </p:nvSpPr>
        <p:spPr>
          <a:xfrm>
            <a:off x="3498826" y="5658"/>
            <a:ext cx="5262410" cy="2647192"/>
          </a:xfrm>
          <a:prstGeom prst="diamond">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Diamond 14">
            <a:extLst>
              <a:ext uri="{FF2B5EF4-FFF2-40B4-BE49-F238E27FC236}">
                <a16:creationId xmlns:a16="http://schemas.microsoft.com/office/drawing/2014/main" id="{D8A64484-A024-4EF6-8B0A-1802D37E2D4F}"/>
              </a:ext>
            </a:extLst>
          </p:cNvPr>
          <p:cNvSpPr/>
          <p:nvPr/>
        </p:nvSpPr>
        <p:spPr>
          <a:xfrm>
            <a:off x="4101483" y="79899"/>
            <a:ext cx="4057096" cy="2498711"/>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02E410A5-7732-4DAA-856B-CC08697906C9}"/>
              </a:ext>
            </a:extLst>
          </p:cNvPr>
          <p:cNvSpPr>
            <a:spLocks noGrp="1"/>
          </p:cNvSpPr>
          <p:nvPr>
            <p:ph type="dt" sz="half" idx="10"/>
          </p:nvPr>
        </p:nvSpPr>
        <p:spPr/>
        <p:txBody>
          <a:bodyPr/>
          <a:lstStyle/>
          <a:p>
            <a:fld id="{50262748-EF62-4B36-89AB-B0D516AD7F3D}" type="datetime1">
              <a:rPr lang="en-US" smtClean="0"/>
              <a:t>12/1/2020</a:t>
            </a:fld>
            <a:endParaRPr lang="en-US" dirty="0"/>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29CC16DB-5E7E-4D38-924F-412CA9D0FC5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3B0D820-0FC0-4A4B-8F76-9F267D428420}"/>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4" name="Title 1">
            <a:extLst>
              <a:ext uri="{FF2B5EF4-FFF2-40B4-BE49-F238E27FC236}">
                <a16:creationId xmlns:a16="http://schemas.microsoft.com/office/drawing/2014/main" id="{9E300E5C-AD00-4A72-9C9D-DC4BA45F6484}"/>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Dataset</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sp>
        <p:nvSpPr>
          <p:cNvPr id="42" name="Freeform: Shape 17">
            <a:extLst>
              <a:ext uri="{FF2B5EF4-FFF2-40B4-BE49-F238E27FC236}">
                <a16:creationId xmlns:a16="http://schemas.microsoft.com/office/drawing/2014/main" id="{7566460B-27A7-4792-A3FC-B231386DBBC1}"/>
              </a:ext>
            </a:extLst>
          </p:cNvPr>
          <p:cNvSpPr>
            <a:spLocks/>
          </p:cNvSpPr>
          <p:nvPr/>
        </p:nvSpPr>
        <p:spPr bwMode="auto">
          <a:xfrm>
            <a:off x="2190804" y="1611635"/>
            <a:ext cx="4254359" cy="1401865"/>
          </a:xfrm>
          <a:custGeom>
            <a:avLst/>
            <a:gdLst>
              <a:gd name="connsiteX0" fmla="*/ 4452597 w 5672479"/>
              <a:gd name="connsiteY0" fmla="*/ 357 h 1869153"/>
              <a:gd name="connsiteX1" fmla="*/ 4503541 w 5672479"/>
              <a:gd name="connsiteY1" fmla="*/ 19426 h 1869153"/>
              <a:gd name="connsiteX2" fmla="*/ 5632181 w 5672479"/>
              <a:gd name="connsiteY2" fmla="*/ 857261 h 1869153"/>
              <a:gd name="connsiteX3" fmla="*/ 5672479 w 5672479"/>
              <a:gd name="connsiteY3" fmla="*/ 937505 h 1869153"/>
              <a:gd name="connsiteX4" fmla="*/ 5631876 w 5672479"/>
              <a:gd name="connsiteY4" fmla="*/ 1017444 h 1869153"/>
              <a:gd name="connsiteX5" fmla="*/ 4503236 w 5672479"/>
              <a:gd name="connsiteY5" fmla="*/ 1849786 h 1869153"/>
              <a:gd name="connsiteX6" fmla="*/ 4399134 w 5672479"/>
              <a:gd name="connsiteY6" fmla="*/ 1858329 h 1869153"/>
              <a:gd name="connsiteX7" fmla="*/ 4344488 w 5672479"/>
              <a:gd name="connsiteY7" fmla="*/ 1769542 h 1869153"/>
              <a:gd name="connsiteX8" fmla="*/ 4344488 w 5672479"/>
              <a:gd name="connsiteY8" fmla="*/ 1434530 h 1869153"/>
              <a:gd name="connsiteX9" fmla="*/ 3188777 w 5672479"/>
              <a:gd name="connsiteY9" fmla="*/ 1434530 h 1869153"/>
              <a:gd name="connsiteX10" fmla="*/ 3188777 w 5672479"/>
              <a:gd name="connsiteY10" fmla="*/ 1434531 h 1869153"/>
              <a:gd name="connsiteX11" fmla="*/ 2354614 w 5672479"/>
              <a:gd name="connsiteY11" fmla="*/ 1434531 h 1869153"/>
              <a:gd name="connsiteX12" fmla="*/ 2143136 w 5672479"/>
              <a:gd name="connsiteY12" fmla="*/ 1434531 h 1869153"/>
              <a:gd name="connsiteX13" fmla="*/ 1495632 w 5672479"/>
              <a:gd name="connsiteY13" fmla="*/ 1434531 h 1869153"/>
              <a:gd name="connsiteX14" fmla="*/ 1308973 w 5672479"/>
              <a:gd name="connsiteY14" fmla="*/ 1434531 h 1869153"/>
              <a:gd name="connsiteX15" fmla="*/ 1145164 w 5672479"/>
              <a:gd name="connsiteY15" fmla="*/ 1434531 h 1869153"/>
              <a:gd name="connsiteX16" fmla="*/ 449991 w 5672479"/>
              <a:gd name="connsiteY16" fmla="*/ 1434531 h 1869153"/>
              <a:gd name="connsiteX17" fmla="*/ 99523 w 5672479"/>
              <a:gd name="connsiteY17" fmla="*/ 1434531 h 1869153"/>
              <a:gd name="connsiteX18" fmla="*/ 29002 w 5672479"/>
              <a:gd name="connsiteY18" fmla="*/ 1405546 h 1869153"/>
              <a:gd name="connsiteX19" fmla="*/ 0 w 5672479"/>
              <a:gd name="connsiteY19" fmla="*/ 1335065 h 1869153"/>
              <a:gd name="connsiteX20" fmla="*/ 0 w 5672479"/>
              <a:gd name="connsiteY20" fmla="*/ 534149 h 1869153"/>
              <a:gd name="connsiteX21" fmla="*/ 29002 w 5672479"/>
              <a:gd name="connsiteY21" fmla="*/ 463669 h 1869153"/>
              <a:gd name="connsiteX22" fmla="*/ 99523 w 5672479"/>
              <a:gd name="connsiteY22" fmla="*/ 434378 h 1869153"/>
              <a:gd name="connsiteX23" fmla="*/ 449991 w 5672479"/>
              <a:gd name="connsiteY23" fmla="*/ 434378 h 1869153"/>
              <a:gd name="connsiteX24" fmla="*/ 1145164 w 5672479"/>
              <a:gd name="connsiteY24" fmla="*/ 434378 h 1869153"/>
              <a:gd name="connsiteX25" fmla="*/ 1308973 w 5672479"/>
              <a:gd name="connsiteY25" fmla="*/ 434378 h 1869153"/>
              <a:gd name="connsiteX26" fmla="*/ 1495632 w 5672479"/>
              <a:gd name="connsiteY26" fmla="*/ 434378 h 1869153"/>
              <a:gd name="connsiteX27" fmla="*/ 2143136 w 5672479"/>
              <a:gd name="connsiteY27" fmla="*/ 434378 h 1869153"/>
              <a:gd name="connsiteX28" fmla="*/ 2354614 w 5672479"/>
              <a:gd name="connsiteY28" fmla="*/ 434378 h 1869153"/>
              <a:gd name="connsiteX29" fmla="*/ 2982604 w 5672479"/>
              <a:gd name="connsiteY29" fmla="*/ 434378 h 1869153"/>
              <a:gd name="connsiteX30" fmla="*/ 2982609 w 5672479"/>
              <a:gd name="connsiteY30" fmla="*/ 434377 h 1869153"/>
              <a:gd name="connsiteX31" fmla="*/ 4344488 w 5672479"/>
              <a:gd name="connsiteY31" fmla="*/ 434377 h 1869153"/>
              <a:gd name="connsiteX32" fmla="*/ 4344488 w 5672479"/>
              <a:gd name="connsiteY32" fmla="*/ 99670 h 1869153"/>
              <a:gd name="connsiteX33" fmla="*/ 4399134 w 5672479"/>
              <a:gd name="connsiteY33" fmla="*/ 10578 h 1869153"/>
              <a:gd name="connsiteX34" fmla="*/ 4452597 w 5672479"/>
              <a:gd name="connsiteY34" fmla="*/ 357 h 1869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672479" h="1869153">
                <a:moveTo>
                  <a:pt x="4452597" y="357"/>
                </a:moveTo>
                <a:cubicBezTo>
                  <a:pt x="4470723" y="1882"/>
                  <a:pt x="4488430" y="8290"/>
                  <a:pt x="4503541" y="19426"/>
                </a:cubicBezTo>
                <a:lnTo>
                  <a:pt x="5632181" y="857261"/>
                </a:lnTo>
                <a:cubicBezTo>
                  <a:pt x="5657520" y="876177"/>
                  <a:pt x="5672479" y="905773"/>
                  <a:pt x="5672479" y="937505"/>
                </a:cubicBezTo>
                <a:cubicBezTo>
                  <a:pt x="5672479" y="968931"/>
                  <a:pt x="5657520" y="998527"/>
                  <a:pt x="5631876" y="1017444"/>
                </a:cubicBezTo>
                <a:lnTo>
                  <a:pt x="4503236" y="1849786"/>
                </a:lnTo>
                <a:cubicBezTo>
                  <a:pt x="4473013" y="1872059"/>
                  <a:pt x="4432715" y="1875415"/>
                  <a:pt x="4399134" y="1858329"/>
                </a:cubicBezTo>
                <a:cubicBezTo>
                  <a:pt x="4365552" y="1841548"/>
                  <a:pt x="4344488" y="1807070"/>
                  <a:pt x="4344488" y="1769542"/>
                </a:cubicBezTo>
                <a:lnTo>
                  <a:pt x="4344488" y="1434530"/>
                </a:lnTo>
                <a:lnTo>
                  <a:pt x="3188777" y="1434530"/>
                </a:lnTo>
                <a:lnTo>
                  <a:pt x="3188777" y="1434531"/>
                </a:lnTo>
                <a:lnTo>
                  <a:pt x="2354614" y="1434531"/>
                </a:lnTo>
                <a:lnTo>
                  <a:pt x="2143136" y="1434531"/>
                </a:lnTo>
                <a:lnTo>
                  <a:pt x="1495632" y="1434531"/>
                </a:lnTo>
                <a:lnTo>
                  <a:pt x="1308973" y="1434531"/>
                </a:lnTo>
                <a:lnTo>
                  <a:pt x="1145164" y="1434531"/>
                </a:lnTo>
                <a:lnTo>
                  <a:pt x="449991" y="1434531"/>
                </a:lnTo>
                <a:lnTo>
                  <a:pt x="99523" y="1434531"/>
                </a:lnTo>
                <a:cubicBezTo>
                  <a:pt x="73269" y="1434531"/>
                  <a:pt x="47625" y="1423852"/>
                  <a:pt x="29002" y="1405546"/>
                </a:cubicBezTo>
                <a:cubicBezTo>
                  <a:pt x="10685" y="1386934"/>
                  <a:pt x="0" y="1361305"/>
                  <a:pt x="0" y="1335065"/>
                </a:cubicBezTo>
                <a:lnTo>
                  <a:pt x="0" y="534149"/>
                </a:lnTo>
                <a:cubicBezTo>
                  <a:pt x="0" y="507910"/>
                  <a:pt x="10685" y="482280"/>
                  <a:pt x="29002" y="463669"/>
                </a:cubicBezTo>
                <a:cubicBezTo>
                  <a:pt x="47625" y="445057"/>
                  <a:pt x="73269" y="434378"/>
                  <a:pt x="99523" y="434378"/>
                </a:cubicBezTo>
                <a:lnTo>
                  <a:pt x="449991" y="434378"/>
                </a:lnTo>
                <a:lnTo>
                  <a:pt x="1145164" y="434378"/>
                </a:lnTo>
                <a:lnTo>
                  <a:pt x="1308973" y="434378"/>
                </a:lnTo>
                <a:lnTo>
                  <a:pt x="1495632" y="434378"/>
                </a:lnTo>
                <a:lnTo>
                  <a:pt x="2143136" y="434378"/>
                </a:lnTo>
                <a:lnTo>
                  <a:pt x="2354614" y="434378"/>
                </a:lnTo>
                <a:lnTo>
                  <a:pt x="2982604" y="434378"/>
                </a:lnTo>
                <a:lnTo>
                  <a:pt x="2982609" y="434377"/>
                </a:lnTo>
                <a:lnTo>
                  <a:pt x="4344488" y="434377"/>
                </a:lnTo>
                <a:lnTo>
                  <a:pt x="4344488" y="99670"/>
                </a:lnTo>
                <a:cubicBezTo>
                  <a:pt x="4344488" y="62142"/>
                  <a:pt x="4365858" y="27359"/>
                  <a:pt x="4399134" y="10578"/>
                </a:cubicBezTo>
                <a:cubicBezTo>
                  <a:pt x="4415925" y="2188"/>
                  <a:pt x="4434471" y="-1169"/>
                  <a:pt x="4452597" y="357"/>
                </a:cubicBezTo>
                <a:close/>
              </a:path>
            </a:pathLst>
          </a:custGeom>
          <a:solidFill>
            <a:schemeClr val="tx2"/>
          </a:solidFill>
          <a:ln>
            <a:noFill/>
          </a:ln>
        </p:spPr>
        <p:txBody>
          <a:bodyPr vert="horz" wrap="square" lIns="68580" tIns="34290" rIns="68580" bIns="3429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noProof="1"/>
          </a:p>
        </p:txBody>
      </p:sp>
      <p:sp>
        <p:nvSpPr>
          <p:cNvPr id="43" name="Freeform: Shape 18">
            <a:extLst>
              <a:ext uri="{FF2B5EF4-FFF2-40B4-BE49-F238E27FC236}">
                <a16:creationId xmlns:a16="http://schemas.microsoft.com/office/drawing/2014/main" id="{04154163-CE34-4BF4-8B27-A2BFC1BFFA4F}"/>
              </a:ext>
            </a:extLst>
          </p:cNvPr>
          <p:cNvSpPr>
            <a:spLocks/>
          </p:cNvSpPr>
          <p:nvPr/>
        </p:nvSpPr>
        <p:spPr bwMode="auto">
          <a:xfrm>
            <a:off x="2190804" y="3161707"/>
            <a:ext cx="4254359" cy="1401865"/>
          </a:xfrm>
          <a:custGeom>
            <a:avLst/>
            <a:gdLst>
              <a:gd name="connsiteX0" fmla="*/ 4452597 w 5672479"/>
              <a:gd name="connsiteY0" fmla="*/ 357 h 1869153"/>
              <a:gd name="connsiteX1" fmla="*/ 4503541 w 5672479"/>
              <a:gd name="connsiteY1" fmla="*/ 19426 h 1869153"/>
              <a:gd name="connsiteX2" fmla="*/ 5632181 w 5672479"/>
              <a:gd name="connsiteY2" fmla="*/ 857261 h 1869153"/>
              <a:gd name="connsiteX3" fmla="*/ 5672479 w 5672479"/>
              <a:gd name="connsiteY3" fmla="*/ 937505 h 1869153"/>
              <a:gd name="connsiteX4" fmla="*/ 5631876 w 5672479"/>
              <a:gd name="connsiteY4" fmla="*/ 1017444 h 1869153"/>
              <a:gd name="connsiteX5" fmla="*/ 4503236 w 5672479"/>
              <a:gd name="connsiteY5" fmla="*/ 1849786 h 1869153"/>
              <a:gd name="connsiteX6" fmla="*/ 4399134 w 5672479"/>
              <a:gd name="connsiteY6" fmla="*/ 1858329 h 1869153"/>
              <a:gd name="connsiteX7" fmla="*/ 4344488 w 5672479"/>
              <a:gd name="connsiteY7" fmla="*/ 1769542 h 1869153"/>
              <a:gd name="connsiteX8" fmla="*/ 4344488 w 5672479"/>
              <a:gd name="connsiteY8" fmla="*/ 1434530 h 1869153"/>
              <a:gd name="connsiteX9" fmla="*/ 3188777 w 5672479"/>
              <a:gd name="connsiteY9" fmla="*/ 1434530 h 1869153"/>
              <a:gd name="connsiteX10" fmla="*/ 3188777 w 5672479"/>
              <a:gd name="connsiteY10" fmla="*/ 1434531 h 1869153"/>
              <a:gd name="connsiteX11" fmla="*/ 2354614 w 5672479"/>
              <a:gd name="connsiteY11" fmla="*/ 1434531 h 1869153"/>
              <a:gd name="connsiteX12" fmla="*/ 2143136 w 5672479"/>
              <a:gd name="connsiteY12" fmla="*/ 1434531 h 1869153"/>
              <a:gd name="connsiteX13" fmla="*/ 1495632 w 5672479"/>
              <a:gd name="connsiteY13" fmla="*/ 1434531 h 1869153"/>
              <a:gd name="connsiteX14" fmla="*/ 1308973 w 5672479"/>
              <a:gd name="connsiteY14" fmla="*/ 1434531 h 1869153"/>
              <a:gd name="connsiteX15" fmla="*/ 1145164 w 5672479"/>
              <a:gd name="connsiteY15" fmla="*/ 1434531 h 1869153"/>
              <a:gd name="connsiteX16" fmla="*/ 449991 w 5672479"/>
              <a:gd name="connsiteY16" fmla="*/ 1434531 h 1869153"/>
              <a:gd name="connsiteX17" fmla="*/ 99523 w 5672479"/>
              <a:gd name="connsiteY17" fmla="*/ 1434531 h 1869153"/>
              <a:gd name="connsiteX18" fmla="*/ 29002 w 5672479"/>
              <a:gd name="connsiteY18" fmla="*/ 1405546 h 1869153"/>
              <a:gd name="connsiteX19" fmla="*/ 0 w 5672479"/>
              <a:gd name="connsiteY19" fmla="*/ 1335065 h 1869153"/>
              <a:gd name="connsiteX20" fmla="*/ 0 w 5672479"/>
              <a:gd name="connsiteY20" fmla="*/ 534149 h 1869153"/>
              <a:gd name="connsiteX21" fmla="*/ 29002 w 5672479"/>
              <a:gd name="connsiteY21" fmla="*/ 463669 h 1869153"/>
              <a:gd name="connsiteX22" fmla="*/ 99523 w 5672479"/>
              <a:gd name="connsiteY22" fmla="*/ 434378 h 1869153"/>
              <a:gd name="connsiteX23" fmla="*/ 449991 w 5672479"/>
              <a:gd name="connsiteY23" fmla="*/ 434378 h 1869153"/>
              <a:gd name="connsiteX24" fmla="*/ 1145164 w 5672479"/>
              <a:gd name="connsiteY24" fmla="*/ 434378 h 1869153"/>
              <a:gd name="connsiteX25" fmla="*/ 1308973 w 5672479"/>
              <a:gd name="connsiteY25" fmla="*/ 434378 h 1869153"/>
              <a:gd name="connsiteX26" fmla="*/ 1495632 w 5672479"/>
              <a:gd name="connsiteY26" fmla="*/ 434378 h 1869153"/>
              <a:gd name="connsiteX27" fmla="*/ 2143136 w 5672479"/>
              <a:gd name="connsiteY27" fmla="*/ 434378 h 1869153"/>
              <a:gd name="connsiteX28" fmla="*/ 2354614 w 5672479"/>
              <a:gd name="connsiteY28" fmla="*/ 434378 h 1869153"/>
              <a:gd name="connsiteX29" fmla="*/ 2982604 w 5672479"/>
              <a:gd name="connsiteY29" fmla="*/ 434378 h 1869153"/>
              <a:gd name="connsiteX30" fmla="*/ 2982609 w 5672479"/>
              <a:gd name="connsiteY30" fmla="*/ 434377 h 1869153"/>
              <a:gd name="connsiteX31" fmla="*/ 4344488 w 5672479"/>
              <a:gd name="connsiteY31" fmla="*/ 434377 h 1869153"/>
              <a:gd name="connsiteX32" fmla="*/ 4344488 w 5672479"/>
              <a:gd name="connsiteY32" fmla="*/ 99670 h 1869153"/>
              <a:gd name="connsiteX33" fmla="*/ 4399134 w 5672479"/>
              <a:gd name="connsiteY33" fmla="*/ 10578 h 1869153"/>
              <a:gd name="connsiteX34" fmla="*/ 4452597 w 5672479"/>
              <a:gd name="connsiteY34" fmla="*/ 357 h 1869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672479" h="1869153">
                <a:moveTo>
                  <a:pt x="4452597" y="357"/>
                </a:moveTo>
                <a:cubicBezTo>
                  <a:pt x="4470723" y="1882"/>
                  <a:pt x="4488430" y="8290"/>
                  <a:pt x="4503541" y="19426"/>
                </a:cubicBezTo>
                <a:lnTo>
                  <a:pt x="5632181" y="857261"/>
                </a:lnTo>
                <a:cubicBezTo>
                  <a:pt x="5657520" y="876177"/>
                  <a:pt x="5672479" y="905773"/>
                  <a:pt x="5672479" y="937505"/>
                </a:cubicBezTo>
                <a:cubicBezTo>
                  <a:pt x="5672479" y="968931"/>
                  <a:pt x="5657520" y="998527"/>
                  <a:pt x="5631876" y="1017444"/>
                </a:cubicBezTo>
                <a:lnTo>
                  <a:pt x="4503236" y="1849786"/>
                </a:lnTo>
                <a:cubicBezTo>
                  <a:pt x="4473013" y="1872059"/>
                  <a:pt x="4432715" y="1875415"/>
                  <a:pt x="4399134" y="1858329"/>
                </a:cubicBezTo>
                <a:cubicBezTo>
                  <a:pt x="4365552" y="1841548"/>
                  <a:pt x="4344488" y="1807070"/>
                  <a:pt x="4344488" y="1769542"/>
                </a:cubicBezTo>
                <a:lnTo>
                  <a:pt x="4344488" y="1434530"/>
                </a:lnTo>
                <a:lnTo>
                  <a:pt x="3188777" y="1434530"/>
                </a:lnTo>
                <a:lnTo>
                  <a:pt x="3188777" y="1434531"/>
                </a:lnTo>
                <a:lnTo>
                  <a:pt x="2354614" y="1434531"/>
                </a:lnTo>
                <a:lnTo>
                  <a:pt x="2143136" y="1434531"/>
                </a:lnTo>
                <a:lnTo>
                  <a:pt x="1495632" y="1434531"/>
                </a:lnTo>
                <a:lnTo>
                  <a:pt x="1308973" y="1434531"/>
                </a:lnTo>
                <a:lnTo>
                  <a:pt x="1145164" y="1434531"/>
                </a:lnTo>
                <a:lnTo>
                  <a:pt x="449991" y="1434531"/>
                </a:lnTo>
                <a:lnTo>
                  <a:pt x="99523" y="1434531"/>
                </a:lnTo>
                <a:cubicBezTo>
                  <a:pt x="73269" y="1434531"/>
                  <a:pt x="47625" y="1423852"/>
                  <a:pt x="29002" y="1405546"/>
                </a:cubicBezTo>
                <a:cubicBezTo>
                  <a:pt x="10685" y="1386934"/>
                  <a:pt x="0" y="1361305"/>
                  <a:pt x="0" y="1335065"/>
                </a:cubicBezTo>
                <a:lnTo>
                  <a:pt x="0" y="534149"/>
                </a:lnTo>
                <a:cubicBezTo>
                  <a:pt x="0" y="507910"/>
                  <a:pt x="10685" y="482280"/>
                  <a:pt x="29002" y="463669"/>
                </a:cubicBezTo>
                <a:cubicBezTo>
                  <a:pt x="47625" y="445057"/>
                  <a:pt x="73269" y="434378"/>
                  <a:pt x="99523" y="434378"/>
                </a:cubicBezTo>
                <a:lnTo>
                  <a:pt x="449991" y="434378"/>
                </a:lnTo>
                <a:lnTo>
                  <a:pt x="1145164" y="434378"/>
                </a:lnTo>
                <a:lnTo>
                  <a:pt x="1308973" y="434378"/>
                </a:lnTo>
                <a:lnTo>
                  <a:pt x="1495632" y="434378"/>
                </a:lnTo>
                <a:lnTo>
                  <a:pt x="2143136" y="434378"/>
                </a:lnTo>
                <a:lnTo>
                  <a:pt x="2354614" y="434378"/>
                </a:lnTo>
                <a:lnTo>
                  <a:pt x="2982604" y="434378"/>
                </a:lnTo>
                <a:lnTo>
                  <a:pt x="2982609" y="434377"/>
                </a:lnTo>
                <a:lnTo>
                  <a:pt x="4344488" y="434377"/>
                </a:lnTo>
                <a:lnTo>
                  <a:pt x="4344488" y="99670"/>
                </a:lnTo>
                <a:cubicBezTo>
                  <a:pt x="4344488" y="62142"/>
                  <a:pt x="4365858" y="27359"/>
                  <a:pt x="4399134" y="10578"/>
                </a:cubicBezTo>
                <a:cubicBezTo>
                  <a:pt x="4415925" y="2188"/>
                  <a:pt x="4434471" y="-1169"/>
                  <a:pt x="4452597" y="357"/>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noProof="1"/>
          </a:p>
        </p:txBody>
      </p:sp>
      <p:sp>
        <p:nvSpPr>
          <p:cNvPr id="44" name="Freeform: Shape 27">
            <a:extLst>
              <a:ext uri="{FF2B5EF4-FFF2-40B4-BE49-F238E27FC236}">
                <a16:creationId xmlns:a16="http://schemas.microsoft.com/office/drawing/2014/main" id="{BECDC700-25DA-48C2-8470-F1E106D422C1}"/>
              </a:ext>
            </a:extLst>
          </p:cNvPr>
          <p:cNvSpPr/>
          <p:nvPr/>
        </p:nvSpPr>
        <p:spPr>
          <a:xfrm>
            <a:off x="5746837" y="2379862"/>
            <a:ext cx="4254359" cy="1401866"/>
          </a:xfrm>
          <a:custGeom>
            <a:avLst/>
            <a:gdLst>
              <a:gd name="connsiteX0" fmla="*/ 1220035 w 5672479"/>
              <a:gd name="connsiteY0" fmla="*/ 337 h 1869154"/>
              <a:gd name="connsiteX1" fmla="*/ 1273345 w 5672479"/>
              <a:gd name="connsiteY1" fmla="*/ 10825 h 1869154"/>
              <a:gd name="connsiteX2" fmla="*/ 1327991 w 5672479"/>
              <a:gd name="connsiteY2" fmla="*/ 99612 h 1869154"/>
              <a:gd name="connsiteX3" fmla="*/ 1327991 w 5672479"/>
              <a:gd name="connsiteY3" fmla="*/ 434624 h 1869154"/>
              <a:gd name="connsiteX4" fmla="*/ 2483702 w 5672479"/>
              <a:gd name="connsiteY4" fmla="*/ 434624 h 1869154"/>
              <a:gd name="connsiteX5" fmla="*/ 2483702 w 5672479"/>
              <a:gd name="connsiteY5" fmla="*/ 434623 h 1869154"/>
              <a:gd name="connsiteX6" fmla="*/ 3317865 w 5672479"/>
              <a:gd name="connsiteY6" fmla="*/ 434623 h 1869154"/>
              <a:gd name="connsiteX7" fmla="*/ 3529343 w 5672479"/>
              <a:gd name="connsiteY7" fmla="*/ 434623 h 1869154"/>
              <a:gd name="connsiteX8" fmla="*/ 4176847 w 5672479"/>
              <a:gd name="connsiteY8" fmla="*/ 434623 h 1869154"/>
              <a:gd name="connsiteX9" fmla="*/ 4363506 w 5672479"/>
              <a:gd name="connsiteY9" fmla="*/ 434623 h 1869154"/>
              <a:gd name="connsiteX10" fmla="*/ 4527315 w 5672479"/>
              <a:gd name="connsiteY10" fmla="*/ 434623 h 1869154"/>
              <a:gd name="connsiteX11" fmla="*/ 5222488 w 5672479"/>
              <a:gd name="connsiteY11" fmla="*/ 434623 h 1869154"/>
              <a:gd name="connsiteX12" fmla="*/ 5572956 w 5672479"/>
              <a:gd name="connsiteY12" fmla="*/ 434623 h 1869154"/>
              <a:gd name="connsiteX13" fmla="*/ 5643477 w 5672479"/>
              <a:gd name="connsiteY13" fmla="*/ 463608 h 1869154"/>
              <a:gd name="connsiteX14" fmla="*/ 5672479 w 5672479"/>
              <a:gd name="connsiteY14" fmla="*/ 534089 h 1869154"/>
              <a:gd name="connsiteX15" fmla="*/ 5672479 w 5672479"/>
              <a:gd name="connsiteY15" fmla="*/ 1335005 h 1869154"/>
              <a:gd name="connsiteX16" fmla="*/ 5643477 w 5672479"/>
              <a:gd name="connsiteY16" fmla="*/ 1405485 h 1869154"/>
              <a:gd name="connsiteX17" fmla="*/ 5572956 w 5672479"/>
              <a:gd name="connsiteY17" fmla="*/ 1434776 h 1869154"/>
              <a:gd name="connsiteX18" fmla="*/ 5222488 w 5672479"/>
              <a:gd name="connsiteY18" fmla="*/ 1434776 h 1869154"/>
              <a:gd name="connsiteX19" fmla="*/ 4527315 w 5672479"/>
              <a:gd name="connsiteY19" fmla="*/ 1434776 h 1869154"/>
              <a:gd name="connsiteX20" fmla="*/ 4363506 w 5672479"/>
              <a:gd name="connsiteY20" fmla="*/ 1434776 h 1869154"/>
              <a:gd name="connsiteX21" fmla="*/ 4176847 w 5672479"/>
              <a:gd name="connsiteY21" fmla="*/ 1434776 h 1869154"/>
              <a:gd name="connsiteX22" fmla="*/ 3529343 w 5672479"/>
              <a:gd name="connsiteY22" fmla="*/ 1434776 h 1869154"/>
              <a:gd name="connsiteX23" fmla="*/ 3317865 w 5672479"/>
              <a:gd name="connsiteY23" fmla="*/ 1434776 h 1869154"/>
              <a:gd name="connsiteX24" fmla="*/ 2689875 w 5672479"/>
              <a:gd name="connsiteY24" fmla="*/ 1434776 h 1869154"/>
              <a:gd name="connsiteX25" fmla="*/ 2689870 w 5672479"/>
              <a:gd name="connsiteY25" fmla="*/ 1434777 h 1869154"/>
              <a:gd name="connsiteX26" fmla="*/ 1327991 w 5672479"/>
              <a:gd name="connsiteY26" fmla="*/ 1434777 h 1869154"/>
              <a:gd name="connsiteX27" fmla="*/ 1327991 w 5672479"/>
              <a:gd name="connsiteY27" fmla="*/ 1769484 h 1869154"/>
              <a:gd name="connsiteX28" fmla="*/ 1273345 w 5672479"/>
              <a:gd name="connsiteY28" fmla="*/ 1858576 h 1869154"/>
              <a:gd name="connsiteX29" fmla="*/ 1219882 w 5672479"/>
              <a:gd name="connsiteY29" fmla="*/ 1868797 h 1869154"/>
              <a:gd name="connsiteX30" fmla="*/ 1168938 w 5672479"/>
              <a:gd name="connsiteY30" fmla="*/ 1849728 h 1869154"/>
              <a:gd name="connsiteX31" fmla="*/ 40298 w 5672479"/>
              <a:gd name="connsiteY31" fmla="*/ 1011893 h 1869154"/>
              <a:gd name="connsiteX32" fmla="*/ 0 w 5672479"/>
              <a:gd name="connsiteY32" fmla="*/ 931649 h 1869154"/>
              <a:gd name="connsiteX33" fmla="*/ 40603 w 5672479"/>
              <a:gd name="connsiteY33" fmla="*/ 851710 h 1869154"/>
              <a:gd name="connsiteX34" fmla="*/ 1169243 w 5672479"/>
              <a:gd name="connsiteY34" fmla="*/ 19368 h 1869154"/>
              <a:gd name="connsiteX35" fmla="*/ 1220035 w 5672479"/>
              <a:gd name="connsiteY35" fmla="*/ 337 h 1869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672479" h="1869154">
                <a:moveTo>
                  <a:pt x="1220035" y="337"/>
                </a:moveTo>
                <a:cubicBezTo>
                  <a:pt x="1238085" y="-1150"/>
                  <a:pt x="1256555" y="2282"/>
                  <a:pt x="1273345" y="10825"/>
                </a:cubicBezTo>
                <a:cubicBezTo>
                  <a:pt x="1306927" y="27606"/>
                  <a:pt x="1327991" y="62084"/>
                  <a:pt x="1327991" y="99612"/>
                </a:cubicBezTo>
                <a:lnTo>
                  <a:pt x="1327991" y="434624"/>
                </a:lnTo>
                <a:lnTo>
                  <a:pt x="2483702" y="434624"/>
                </a:lnTo>
                <a:lnTo>
                  <a:pt x="2483702" y="434623"/>
                </a:lnTo>
                <a:lnTo>
                  <a:pt x="3317865" y="434623"/>
                </a:lnTo>
                <a:lnTo>
                  <a:pt x="3529343" y="434623"/>
                </a:lnTo>
                <a:lnTo>
                  <a:pt x="4176847" y="434623"/>
                </a:lnTo>
                <a:lnTo>
                  <a:pt x="4363506" y="434623"/>
                </a:lnTo>
                <a:lnTo>
                  <a:pt x="4527315" y="434623"/>
                </a:lnTo>
                <a:lnTo>
                  <a:pt x="5222488" y="434623"/>
                </a:lnTo>
                <a:lnTo>
                  <a:pt x="5572956" y="434623"/>
                </a:lnTo>
                <a:cubicBezTo>
                  <a:pt x="5599210" y="434623"/>
                  <a:pt x="5624854" y="445302"/>
                  <a:pt x="5643477" y="463608"/>
                </a:cubicBezTo>
                <a:cubicBezTo>
                  <a:pt x="5661794" y="482220"/>
                  <a:pt x="5672479" y="507849"/>
                  <a:pt x="5672479" y="534089"/>
                </a:cubicBezTo>
                <a:lnTo>
                  <a:pt x="5672479" y="1335005"/>
                </a:lnTo>
                <a:cubicBezTo>
                  <a:pt x="5672479" y="1361244"/>
                  <a:pt x="5661794" y="1386874"/>
                  <a:pt x="5643477" y="1405485"/>
                </a:cubicBezTo>
                <a:cubicBezTo>
                  <a:pt x="5624854" y="1424097"/>
                  <a:pt x="5599210" y="1434776"/>
                  <a:pt x="5572956" y="1434776"/>
                </a:cubicBezTo>
                <a:lnTo>
                  <a:pt x="5222488" y="1434776"/>
                </a:lnTo>
                <a:lnTo>
                  <a:pt x="4527315" y="1434776"/>
                </a:lnTo>
                <a:lnTo>
                  <a:pt x="4363506" y="1434776"/>
                </a:lnTo>
                <a:lnTo>
                  <a:pt x="4176847" y="1434776"/>
                </a:lnTo>
                <a:lnTo>
                  <a:pt x="3529343" y="1434776"/>
                </a:lnTo>
                <a:lnTo>
                  <a:pt x="3317865" y="1434776"/>
                </a:lnTo>
                <a:lnTo>
                  <a:pt x="2689875" y="1434776"/>
                </a:lnTo>
                <a:lnTo>
                  <a:pt x="2689870" y="1434777"/>
                </a:lnTo>
                <a:lnTo>
                  <a:pt x="1327991" y="1434777"/>
                </a:lnTo>
                <a:lnTo>
                  <a:pt x="1327991" y="1769484"/>
                </a:lnTo>
                <a:cubicBezTo>
                  <a:pt x="1327991" y="1807012"/>
                  <a:pt x="1306621" y="1841795"/>
                  <a:pt x="1273345" y="1858576"/>
                </a:cubicBezTo>
                <a:cubicBezTo>
                  <a:pt x="1256554" y="1866966"/>
                  <a:pt x="1238008" y="1870323"/>
                  <a:pt x="1219882" y="1868797"/>
                </a:cubicBezTo>
                <a:cubicBezTo>
                  <a:pt x="1201756" y="1867272"/>
                  <a:pt x="1184049" y="1860864"/>
                  <a:pt x="1168938" y="1849728"/>
                </a:cubicBezTo>
                <a:lnTo>
                  <a:pt x="40298" y="1011893"/>
                </a:lnTo>
                <a:cubicBezTo>
                  <a:pt x="14959" y="992977"/>
                  <a:pt x="0" y="963381"/>
                  <a:pt x="0" y="931649"/>
                </a:cubicBezTo>
                <a:cubicBezTo>
                  <a:pt x="0" y="900223"/>
                  <a:pt x="14959" y="870627"/>
                  <a:pt x="40603" y="851710"/>
                </a:cubicBezTo>
                <a:lnTo>
                  <a:pt x="1169243" y="19368"/>
                </a:lnTo>
                <a:cubicBezTo>
                  <a:pt x="1184355" y="8232"/>
                  <a:pt x="1201985" y="1824"/>
                  <a:pt x="1220035" y="33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endParaRPr lang="en-US" b="1" noProof="1">
              <a:solidFill>
                <a:schemeClr val="tx1"/>
              </a:solidFill>
            </a:endParaRPr>
          </a:p>
        </p:txBody>
      </p:sp>
      <p:sp>
        <p:nvSpPr>
          <p:cNvPr id="45" name="Freeform: Shape 28">
            <a:extLst>
              <a:ext uri="{FF2B5EF4-FFF2-40B4-BE49-F238E27FC236}">
                <a16:creationId xmlns:a16="http://schemas.microsoft.com/office/drawing/2014/main" id="{2C3D1C21-7D29-42AD-82BC-841977B61B1B}"/>
              </a:ext>
            </a:extLst>
          </p:cNvPr>
          <p:cNvSpPr/>
          <p:nvPr/>
        </p:nvSpPr>
        <p:spPr>
          <a:xfrm>
            <a:off x="5746837" y="3929935"/>
            <a:ext cx="4254359" cy="1401865"/>
          </a:xfrm>
          <a:custGeom>
            <a:avLst/>
            <a:gdLst>
              <a:gd name="connsiteX0" fmla="*/ 1220035 w 5672479"/>
              <a:gd name="connsiteY0" fmla="*/ 336 h 1869153"/>
              <a:gd name="connsiteX1" fmla="*/ 1273345 w 5672479"/>
              <a:gd name="connsiteY1" fmla="*/ 10824 h 1869153"/>
              <a:gd name="connsiteX2" fmla="*/ 1327991 w 5672479"/>
              <a:gd name="connsiteY2" fmla="*/ 99611 h 1869153"/>
              <a:gd name="connsiteX3" fmla="*/ 1327991 w 5672479"/>
              <a:gd name="connsiteY3" fmla="*/ 434623 h 1869153"/>
              <a:gd name="connsiteX4" fmla="*/ 2483702 w 5672479"/>
              <a:gd name="connsiteY4" fmla="*/ 434623 h 1869153"/>
              <a:gd name="connsiteX5" fmla="*/ 2483702 w 5672479"/>
              <a:gd name="connsiteY5" fmla="*/ 434622 h 1869153"/>
              <a:gd name="connsiteX6" fmla="*/ 3317865 w 5672479"/>
              <a:gd name="connsiteY6" fmla="*/ 434622 h 1869153"/>
              <a:gd name="connsiteX7" fmla="*/ 3529343 w 5672479"/>
              <a:gd name="connsiteY7" fmla="*/ 434622 h 1869153"/>
              <a:gd name="connsiteX8" fmla="*/ 4176847 w 5672479"/>
              <a:gd name="connsiteY8" fmla="*/ 434622 h 1869153"/>
              <a:gd name="connsiteX9" fmla="*/ 4363506 w 5672479"/>
              <a:gd name="connsiteY9" fmla="*/ 434622 h 1869153"/>
              <a:gd name="connsiteX10" fmla="*/ 4527315 w 5672479"/>
              <a:gd name="connsiteY10" fmla="*/ 434622 h 1869153"/>
              <a:gd name="connsiteX11" fmla="*/ 5222488 w 5672479"/>
              <a:gd name="connsiteY11" fmla="*/ 434622 h 1869153"/>
              <a:gd name="connsiteX12" fmla="*/ 5572956 w 5672479"/>
              <a:gd name="connsiteY12" fmla="*/ 434622 h 1869153"/>
              <a:gd name="connsiteX13" fmla="*/ 5643477 w 5672479"/>
              <a:gd name="connsiteY13" fmla="*/ 463607 h 1869153"/>
              <a:gd name="connsiteX14" fmla="*/ 5672479 w 5672479"/>
              <a:gd name="connsiteY14" fmla="*/ 534088 h 1869153"/>
              <a:gd name="connsiteX15" fmla="*/ 5672479 w 5672479"/>
              <a:gd name="connsiteY15" fmla="*/ 1335004 h 1869153"/>
              <a:gd name="connsiteX16" fmla="*/ 5643477 w 5672479"/>
              <a:gd name="connsiteY16" fmla="*/ 1405484 h 1869153"/>
              <a:gd name="connsiteX17" fmla="*/ 5572956 w 5672479"/>
              <a:gd name="connsiteY17" fmla="*/ 1434775 h 1869153"/>
              <a:gd name="connsiteX18" fmla="*/ 5222488 w 5672479"/>
              <a:gd name="connsiteY18" fmla="*/ 1434775 h 1869153"/>
              <a:gd name="connsiteX19" fmla="*/ 4527315 w 5672479"/>
              <a:gd name="connsiteY19" fmla="*/ 1434775 h 1869153"/>
              <a:gd name="connsiteX20" fmla="*/ 4363506 w 5672479"/>
              <a:gd name="connsiteY20" fmla="*/ 1434775 h 1869153"/>
              <a:gd name="connsiteX21" fmla="*/ 4176847 w 5672479"/>
              <a:gd name="connsiteY21" fmla="*/ 1434775 h 1869153"/>
              <a:gd name="connsiteX22" fmla="*/ 3529343 w 5672479"/>
              <a:gd name="connsiteY22" fmla="*/ 1434775 h 1869153"/>
              <a:gd name="connsiteX23" fmla="*/ 3317865 w 5672479"/>
              <a:gd name="connsiteY23" fmla="*/ 1434775 h 1869153"/>
              <a:gd name="connsiteX24" fmla="*/ 2689875 w 5672479"/>
              <a:gd name="connsiteY24" fmla="*/ 1434775 h 1869153"/>
              <a:gd name="connsiteX25" fmla="*/ 2689870 w 5672479"/>
              <a:gd name="connsiteY25" fmla="*/ 1434776 h 1869153"/>
              <a:gd name="connsiteX26" fmla="*/ 1327991 w 5672479"/>
              <a:gd name="connsiteY26" fmla="*/ 1434776 h 1869153"/>
              <a:gd name="connsiteX27" fmla="*/ 1327991 w 5672479"/>
              <a:gd name="connsiteY27" fmla="*/ 1769483 h 1869153"/>
              <a:gd name="connsiteX28" fmla="*/ 1273345 w 5672479"/>
              <a:gd name="connsiteY28" fmla="*/ 1858575 h 1869153"/>
              <a:gd name="connsiteX29" fmla="*/ 1219882 w 5672479"/>
              <a:gd name="connsiteY29" fmla="*/ 1868796 h 1869153"/>
              <a:gd name="connsiteX30" fmla="*/ 1168938 w 5672479"/>
              <a:gd name="connsiteY30" fmla="*/ 1849727 h 1869153"/>
              <a:gd name="connsiteX31" fmla="*/ 40298 w 5672479"/>
              <a:gd name="connsiteY31" fmla="*/ 1011892 h 1869153"/>
              <a:gd name="connsiteX32" fmla="*/ 0 w 5672479"/>
              <a:gd name="connsiteY32" fmla="*/ 931648 h 1869153"/>
              <a:gd name="connsiteX33" fmla="*/ 40603 w 5672479"/>
              <a:gd name="connsiteY33" fmla="*/ 851709 h 1869153"/>
              <a:gd name="connsiteX34" fmla="*/ 1169243 w 5672479"/>
              <a:gd name="connsiteY34" fmla="*/ 19367 h 1869153"/>
              <a:gd name="connsiteX35" fmla="*/ 1220035 w 5672479"/>
              <a:gd name="connsiteY35" fmla="*/ 336 h 1869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672479" h="1869153">
                <a:moveTo>
                  <a:pt x="1220035" y="336"/>
                </a:moveTo>
                <a:cubicBezTo>
                  <a:pt x="1238085" y="-1152"/>
                  <a:pt x="1256555" y="2281"/>
                  <a:pt x="1273345" y="10824"/>
                </a:cubicBezTo>
                <a:cubicBezTo>
                  <a:pt x="1306927" y="27605"/>
                  <a:pt x="1327991" y="62083"/>
                  <a:pt x="1327991" y="99611"/>
                </a:cubicBezTo>
                <a:lnTo>
                  <a:pt x="1327991" y="434623"/>
                </a:lnTo>
                <a:lnTo>
                  <a:pt x="2483702" y="434623"/>
                </a:lnTo>
                <a:lnTo>
                  <a:pt x="2483702" y="434622"/>
                </a:lnTo>
                <a:lnTo>
                  <a:pt x="3317865" y="434622"/>
                </a:lnTo>
                <a:lnTo>
                  <a:pt x="3529343" y="434622"/>
                </a:lnTo>
                <a:lnTo>
                  <a:pt x="4176847" y="434622"/>
                </a:lnTo>
                <a:lnTo>
                  <a:pt x="4363506" y="434622"/>
                </a:lnTo>
                <a:lnTo>
                  <a:pt x="4527315" y="434622"/>
                </a:lnTo>
                <a:lnTo>
                  <a:pt x="5222488" y="434622"/>
                </a:lnTo>
                <a:lnTo>
                  <a:pt x="5572956" y="434622"/>
                </a:lnTo>
                <a:cubicBezTo>
                  <a:pt x="5599210" y="434622"/>
                  <a:pt x="5624854" y="445301"/>
                  <a:pt x="5643477" y="463607"/>
                </a:cubicBezTo>
                <a:cubicBezTo>
                  <a:pt x="5661794" y="482219"/>
                  <a:pt x="5672479" y="507848"/>
                  <a:pt x="5672479" y="534088"/>
                </a:cubicBezTo>
                <a:lnTo>
                  <a:pt x="5672479" y="1335004"/>
                </a:lnTo>
                <a:cubicBezTo>
                  <a:pt x="5672479" y="1361243"/>
                  <a:pt x="5661794" y="1386873"/>
                  <a:pt x="5643477" y="1405484"/>
                </a:cubicBezTo>
                <a:cubicBezTo>
                  <a:pt x="5624854" y="1424096"/>
                  <a:pt x="5599210" y="1434775"/>
                  <a:pt x="5572956" y="1434775"/>
                </a:cubicBezTo>
                <a:lnTo>
                  <a:pt x="5222488" y="1434775"/>
                </a:lnTo>
                <a:lnTo>
                  <a:pt x="4527315" y="1434775"/>
                </a:lnTo>
                <a:lnTo>
                  <a:pt x="4363506" y="1434775"/>
                </a:lnTo>
                <a:lnTo>
                  <a:pt x="4176847" y="1434775"/>
                </a:lnTo>
                <a:lnTo>
                  <a:pt x="3529343" y="1434775"/>
                </a:lnTo>
                <a:lnTo>
                  <a:pt x="3317865" y="1434775"/>
                </a:lnTo>
                <a:lnTo>
                  <a:pt x="2689875" y="1434775"/>
                </a:lnTo>
                <a:lnTo>
                  <a:pt x="2689870" y="1434776"/>
                </a:lnTo>
                <a:lnTo>
                  <a:pt x="1327991" y="1434776"/>
                </a:lnTo>
                <a:lnTo>
                  <a:pt x="1327991" y="1769483"/>
                </a:lnTo>
                <a:cubicBezTo>
                  <a:pt x="1327991" y="1807011"/>
                  <a:pt x="1306621" y="1841794"/>
                  <a:pt x="1273345" y="1858575"/>
                </a:cubicBezTo>
                <a:cubicBezTo>
                  <a:pt x="1256554" y="1866965"/>
                  <a:pt x="1238008" y="1870322"/>
                  <a:pt x="1219882" y="1868796"/>
                </a:cubicBezTo>
                <a:cubicBezTo>
                  <a:pt x="1201756" y="1867271"/>
                  <a:pt x="1184049" y="1860863"/>
                  <a:pt x="1168938" y="1849727"/>
                </a:cubicBezTo>
                <a:lnTo>
                  <a:pt x="40298" y="1011892"/>
                </a:lnTo>
                <a:cubicBezTo>
                  <a:pt x="14959" y="992976"/>
                  <a:pt x="0" y="963380"/>
                  <a:pt x="0" y="931648"/>
                </a:cubicBezTo>
                <a:cubicBezTo>
                  <a:pt x="0" y="900222"/>
                  <a:pt x="14959" y="870626"/>
                  <a:pt x="40603" y="851709"/>
                </a:cubicBezTo>
                <a:lnTo>
                  <a:pt x="1169243" y="19367"/>
                </a:lnTo>
                <a:cubicBezTo>
                  <a:pt x="1184355" y="8231"/>
                  <a:pt x="1201985" y="1824"/>
                  <a:pt x="1220035" y="33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endParaRPr lang="en-US" b="1" noProof="1">
              <a:solidFill>
                <a:schemeClr val="tx1"/>
              </a:solidFill>
            </a:endParaRPr>
          </a:p>
        </p:txBody>
      </p:sp>
      <p:pic>
        <p:nvPicPr>
          <p:cNvPr id="55" name="Graphic 29" descr="Users">
            <a:extLst>
              <a:ext uri="{FF2B5EF4-FFF2-40B4-BE49-F238E27FC236}">
                <a16:creationId xmlns:a16="http://schemas.microsoft.com/office/drawing/2014/main" id="{A9639FE5-62B4-41FB-ABFE-8A7860F9684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20223" y="2737895"/>
            <a:ext cx="685800" cy="685800"/>
          </a:xfrm>
          <a:prstGeom prst="rect">
            <a:avLst/>
          </a:prstGeom>
        </p:spPr>
      </p:pic>
      <p:pic>
        <p:nvPicPr>
          <p:cNvPr id="57" name="Graphic 30" descr="Puzzle">
            <a:extLst>
              <a:ext uri="{FF2B5EF4-FFF2-40B4-BE49-F238E27FC236}">
                <a16:creationId xmlns:a16="http://schemas.microsoft.com/office/drawing/2014/main" id="{BFCCF77B-3D6F-4B53-86C0-FC4F3F61EF2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220223" y="4287967"/>
            <a:ext cx="685800" cy="685800"/>
          </a:xfrm>
          <a:prstGeom prst="rect">
            <a:avLst/>
          </a:prstGeom>
        </p:spPr>
      </p:pic>
      <p:pic>
        <p:nvPicPr>
          <p:cNvPr id="58" name="Graphic 31" descr="Lightbulb">
            <a:extLst>
              <a:ext uri="{FF2B5EF4-FFF2-40B4-BE49-F238E27FC236}">
                <a16:creationId xmlns:a16="http://schemas.microsoft.com/office/drawing/2014/main" id="{8A266071-7EB0-4469-9D86-EDD18EC34EFA}"/>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7112" y="3519738"/>
            <a:ext cx="685800" cy="685800"/>
          </a:xfrm>
          <a:prstGeom prst="rect">
            <a:avLst/>
          </a:prstGeom>
        </p:spPr>
      </p:pic>
      <p:pic>
        <p:nvPicPr>
          <p:cNvPr id="60" name="Graphic 32" descr="Rocket">
            <a:extLst>
              <a:ext uri="{FF2B5EF4-FFF2-40B4-BE49-F238E27FC236}">
                <a16:creationId xmlns:a16="http://schemas.microsoft.com/office/drawing/2014/main" id="{B94AC78B-7217-4EAE-AA7E-7F60A589E58F}"/>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67112" y="1969667"/>
            <a:ext cx="685800" cy="685800"/>
          </a:xfrm>
          <a:prstGeom prst="rect">
            <a:avLst/>
          </a:prstGeom>
        </p:spPr>
      </p:pic>
      <p:sp>
        <p:nvSpPr>
          <p:cNvPr id="88" name="TextBox 37">
            <a:extLst>
              <a:ext uri="{FF2B5EF4-FFF2-40B4-BE49-F238E27FC236}">
                <a16:creationId xmlns:a16="http://schemas.microsoft.com/office/drawing/2014/main" id="{A0510B7F-5FB0-4A5C-93A6-A4745372B1F8}"/>
              </a:ext>
            </a:extLst>
          </p:cNvPr>
          <p:cNvSpPr txBox="1"/>
          <p:nvPr/>
        </p:nvSpPr>
        <p:spPr>
          <a:xfrm>
            <a:off x="2921013" y="2109462"/>
            <a:ext cx="2202816" cy="338554"/>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600" b="1" noProof="1">
                <a:solidFill>
                  <a:schemeClr val="bg1"/>
                </a:solidFill>
              </a:rPr>
              <a:t>AI City Challenge 2019.</a:t>
            </a:r>
          </a:p>
        </p:txBody>
      </p:sp>
      <p:sp>
        <p:nvSpPr>
          <p:cNvPr id="67" name="Freeform 66">
            <a:extLst>
              <a:ext uri="{FF2B5EF4-FFF2-40B4-BE49-F238E27FC236}">
                <a16:creationId xmlns:a16="http://schemas.microsoft.com/office/drawing/2014/main" id="{29D1BD76-C54D-476B-897D-39D284EABC1B}"/>
              </a:ext>
            </a:extLst>
          </p:cNvPr>
          <p:cNvSpPr>
            <a:spLocks/>
          </p:cNvSpPr>
          <p:nvPr/>
        </p:nvSpPr>
        <p:spPr bwMode="auto">
          <a:xfrm>
            <a:off x="5901532" y="2563765"/>
            <a:ext cx="733034" cy="1033565"/>
          </a:xfrm>
          <a:custGeom>
            <a:avLst/>
            <a:gdLst>
              <a:gd name="T0" fmla="*/ 4146 w 9469"/>
              <a:gd name="T1" fmla="*/ 53 h 6130"/>
              <a:gd name="T2" fmla="*/ 3823 w 9469"/>
              <a:gd name="T3" fmla="*/ 80 h 6130"/>
              <a:gd name="T4" fmla="*/ 126 w 9469"/>
              <a:gd name="T5" fmla="*/ 2808 h 6130"/>
              <a:gd name="T6" fmla="*/ 1 w 9469"/>
              <a:gd name="T7" fmla="*/ 3056 h 6130"/>
              <a:gd name="T8" fmla="*/ 125 w 9469"/>
              <a:gd name="T9" fmla="*/ 3304 h 6130"/>
              <a:gd name="T10" fmla="*/ 3822 w 9469"/>
              <a:gd name="T11" fmla="*/ 6050 h 6130"/>
              <a:gd name="T12" fmla="*/ 4145 w 9469"/>
              <a:gd name="T13" fmla="*/ 6077 h 6130"/>
              <a:gd name="T14" fmla="*/ 4315 w 9469"/>
              <a:gd name="T15" fmla="*/ 5802 h 6130"/>
              <a:gd name="T16" fmla="*/ 4315 w 9469"/>
              <a:gd name="T17" fmla="*/ 4686 h 6130"/>
              <a:gd name="T18" fmla="*/ 9160 w 9469"/>
              <a:gd name="T19" fmla="*/ 4686 h 6130"/>
              <a:gd name="T20" fmla="*/ 9379 w 9469"/>
              <a:gd name="T21" fmla="*/ 4596 h 6130"/>
              <a:gd name="T22" fmla="*/ 9469 w 9469"/>
              <a:gd name="T23" fmla="*/ 4378 h 6130"/>
              <a:gd name="T24" fmla="*/ 9469 w 9469"/>
              <a:gd name="T25" fmla="*/ 1752 h 6130"/>
              <a:gd name="T26" fmla="*/ 9379 w 9469"/>
              <a:gd name="T27" fmla="*/ 1534 h 6130"/>
              <a:gd name="T28" fmla="*/ 9160 w 9469"/>
              <a:gd name="T29" fmla="*/ 1444 h 6130"/>
              <a:gd name="T30" fmla="*/ 4315 w 9469"/>
              <a:gd name="T31" fmla="*/ 1444 h 6130"/>
              <a:gd name="T32" fmla="*/ 4315 w 9469"/>
              <a:gd name="T33" fmla="*/ 328 h 6130"/>
              <a:gd name="T34" fmla="*/ 4146 w 9469"/>
              <a:gd name="T35" fmla="*/ 53 h 6130"/>
              <a:gd name="connsiteX0" fmla="*/ 4378 w 10000"/>
              <a:gd name="connsiteY0" fmla="*/ 54 h 9935"/>
              <a:gd name="connsiteX1" fmla="*/ 4037 w 10000"/>
              <a:gd name="connsiteY1" fmla="*/ 99 h 9935"/>
              <a:gd name="connsiteX2" fmla="*/ 133 w 10000"/>
              <a:gd name="connsiteY2" fmla="*/ 4549 h 9935"/>
              <a:gd name="connsiteX3" fmla="*/ 1 w 10000"/>
              <a:gd name="connsiteY3" fmla="*/ 4953 h 9935"/>
              <a:gd name="connsiteX4" fmla="*/ 132 w 10000"/>
              <a:gd name="connsiteY4" fmla="*/ 5358 h 9935"/>
              <a:gd name="connsiteX5" fmla="*/ 4036 w 10000"/>
              <a:gd name="connsiteY5" fmla="*/ 9837 h 9935"/>
              <a:gd name="connsiteX6" fmla="*/ 4377 w 10000"/>
              <a:gd name="connsiteY6" fmla="*/ 9882 h 9935"/>
              <a:gd name="connsiteX7" fmla="*/ 4557 w 10000"/>
              <a:gd name="connsiteY7" fmla="*/ 9433 h 9935"/>
              <a:gd name="connsiteX8" fmla="*/ 4557 w 10000"/>
              <a:gd name="connsiteY8" fmla="*/ 7612 h 9935"/>
              <a:gd name="connsiteX9" fmla="*/ 9905 w 10000"/>
              <a:gd name="connsiteY9" fmla="*/ 7466 h 9935"/>
              <a:gd name="connsiteX10" fmla="*/ 10000 w 10000"/>
              <a:gd name="connsiteY10" fmla="*/ 7110 h 9935"/>
              <a:gd name="connsiteX11" fmla="*/ 10000 w 10000"/>
              <a:gd name="connsiteY11" fmla="*/ 2826 h 9935"/>
              <a:gd name="connsiteX12" fmla="*/ 9905 w 10000"/>
              <a:gd name="connsiteY12" fmla="*/ 2470 h 9935"/>
              <a:gd name="connsiteX13" fmla="*/ 9674 w 10000"/>
              <a:gd name="connsiteY13" fmla="*/ 2324 h 9935"/>
              <a:gd name="connsiteX14" fmla="*/ 4557 w 10000"/>
              <a:gd name="connsiteY14" fmla="*/ 2324 h 9935"/>
              <a:gd name="connsiteX15" fmla="*/ 4557 w 10000"/>
              <a:gd name="connsiteY15" fmla="*/ 503 h 9935"/>
              <a:gd name="connsiteX16" fmla="*/ 4378 w 10000"/>
              <a:gd name="connsiteY16" fmla="*/ 54 h 9935"/>
              <a:gd name="connsiteX0" fmla="*/ 4378 w 10334"/>
              <a:gd name="connsiteY0" fmla="*/ 54 h 10000"/>
              <a:gd name="connsiteX1" fmla="*/ 4037 w 10334"/>
              <a:gd name="connsiteY1" fmla="*/ 100 h 10000"/>
              <a:gd name="connsiteX2" fmla="*/ 133 w 10334"/>
              <a:gd name="connsiteY2" fmla="*/ 4579 h 10000"/>
              <a:gd name="connsiteX3" fmla="*/ 1 w 10334"/>
              <a:gd name="connsiteY3" fmla="*/ 4985 h 10000"/>
              <a:gd name="connsiteX4" fmla="*/ 132 w 10334"/>
              <a:gd name="connsiteY4" fmla="*/ 5393 h 10000"/>
              <a:gd name="connsiteX5" fmla="*/ 4036 w 10334"/>
              <a:gd name="connsiteY5" fmla="*/ 9901 h 10000"/>
              <a:gd name="connsiteX6" fmla="*/ 4377 w 10334"/>
              <a:gd name="connsiteY6" fmla="*/ 9947 h 10000"/>
              <a:gd name="connsiteX7" fmla="*/ 4557 w 10334"/>
              <a:gd name="connsiteY7" fmla="*/ 9495 h 10000"/>
              <a:gd name="connsiteX8" fmla="*/ 4557 w 10334"/>
              <a:gd name="connsiteY8" fmla="*/ 7662 h 10000"/>
              <a:gd name="connsiteX9" fmla="*/ 9905 w 10334"/>
              <a:gd name="connsiteY9" fmla="*/ 7515 h 10000"/>
              <a:gd name="connsiteX10" fmla="*/ 10000 w 10334"/>
              <a:gd name="connsiteY10" fmla="*/ 2844 h 10000"/>
              <a:gd name="connsiteX11" fmla="*/ 9905 w 10334"/>
              <a:gd name="connsiteY11" fmla="*/ 2486 h 10000"/>
              <a:gd name="connsiteX12" fmla="*/ 9674 w 10334"/>
              <a:gd name="connsiteY12" fmla="*/ 2339 h 10000"/>
              <a:gd name="connsiteX13" fmla="*/ 4557 w 10334"/>
              <a:gd name="connsiteY13" fmla="*/ 2339 h 10000"/>
              <a:gd name="connsiteX14" fmla="*/ 4557 w 10334"/>
              <a:gd name="connsiteY14" fmla="*/ 506 h 10000"/>
              <a:gd name="connsiteX15" fmla="*/ 4378 w 10334"/>
              <a:gd name="connsiteY15" fmla="*/ 54 h 10000"/>
              <a:gd name="connsiteX0" fmla="*/ 4378 w 10000"/>
              <a:gd name="connsiteY0" fmla="*/ 54 h 10000"/>
              <a:gd name="connsiteX1" fmla="*/ 4037 w 10000"/>
              <a:gd name="connsiteY1" fmla="*/ 100 h 10000"/>
              <a:gd name="connsiteX2" fmla="*/ 133 w 10000"/>
              <a:gd name="connsiteY2" fmla="*/ 4579 h 10000"/>
              <a:gd name="connsiteX3" fmla="*/ 1 w 10000"/>
              <a:gd name="connsiteY3" fmla="*/ 4985 h 10000"/>
              <a:gd name="connsiteX4" fmla="*/ 132 w 10000"/>
              <a:gd name="connsiteY4" fmla="*/ 5393 h 10000"/>
              <a:gd name="connsiteX5" fmla="*/ 4036 w 10000"/>
              <a:gd name="connsiteY5" fmla="*/ 9901 h 10000"/>
              <a:gd name="connsiteX6" fmla="*/ 4377 w 10000"/>
              <a:gd name="connsiteY6" fmla="*/ 9947 h 10000"/>
              <a:gd name="connsiteX7" fmla="*/ 4557 w 10000"/>
              <a:gd name="connsiteY7" fmla="*/ 9495 h 10000"/>
              <a:gd name="connsiteX8" fmla="*/ 4557 w 10000"/>
              <a:gd name="connsiteY8" fmla="*/ 7662 h 10000"/>
              <a:gd name="connsiteX9" fmla="*/ 10000 w 10000"/>
              <a:gd name="connsiteY9" fmla="*/ 2844 h 10000"/>
              <a:gd name="connsiteX10" fmla="*/ 9905 w 10000"/>
              <a:gd name="connsiteY10" fmla="*/ 2486 h 10000"/>
              <a:gd name="connsiteX11" fmla="*/ 9674 w 10000"/>
              <a:gd name="connsiteY11" fmla="*/ 2339 h 10000"/>
              <a:gd name="connsiteX12" fmla="*/ 4557 w 10000"/>
              <a:gd name="connsiteY12" fmla="*/ 2339 h 10000"/>
              <a:gd name="connsiteX13" fmla="*/ 4557 w 10000"/>
              <a:gd name="connsiteY13" fmla="*/ 506 h 10000"/>
              <a:gd name="connsiteX14" fmla="*/ 4378 w 10000"/>
              <a:gd name="connsiteY14" fmla="*/ 54 h 10000"/>
              <a:gd name="connsiteX0" fmla="*/ 4378 w 9905"/>
              <a:gd name="connsiteY0" fmla="*/ 54 h 10000"/>
              <a:gd name="connsiteX1" fmla="*/ 4037 w 9905"/>
              <a:gd name="connsiteY1" fmla="*/ 100 h 10000"/>
              <a:gd name="connsiteX2" fmla="*/ 133 w 9905"/>
              <a:gd name="connsiteY2" fmla="*/ 4579 h 10000"/>
              <a:gd name="connsiteX3" fmla="*/ 1 w 9905"/>
              <a:gd name="connsiteY3" fmla="*/ 4985 h 10000"/>
              <a:gd name="connsiteX4" fmla="*/ 132 w 9905"/>
              <a:gd name="connsiteY4" fmla="*/ 5393 h 10000"/>
              <a:gd name="connsiteX5" fmla="*/ 4036 w 9905"/>
              <a:gd name="connsiteY5" fmla="*/ 9901 h 10000"/>
              <a:gd name="connsiteX6" fmla="*/ 4377 w 9905"/>
              <a:gd name="connsiteY6" fmla="*/ 9947 h 10000"/>
              <a:gd name="connsiteX7" fmla="*/ 4557 w 9905"/>
              <a:gd name="connsiteY7" fmla="*/ 9495 h 10000"/>
              <a:gd name="connsiteX8" fmla="*/ 4557 w 9905"/>
              <a:gd name="connsiteY8" fmla="*/ 7662 h 10000"/>
              <a:gd name="connsiteX9" fmla="*/ 9905 w 9905"/>
              <a:gd name="connsiteY9" fmla="*/ 2486 h 10000"/>
              <a:gd name="connsiteX10" fmla="*/ 9674 w 9905"/>
              <a:gd name="connsiteY10" fmla="*/ 2339 h 10000"/>
              <a:gd name="connsiteX11" fmla="*/ 4557 w 9905"/>
              <a:gd name="connsiteY11" fmla="*/ 2339 h 10000"/>
              <a:gd name="connsiteX12" fmla="*/ 4557 w 9905"/>
              <a:gd name="connsiteY12" fmla="*/ 506 h 10000"/>
              <a:gd name="connsiteX13" fmla="*/ 4378 w 9905"/>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9767 w 10000"/>
              <a:gd name="connsiteY10" fmla="*/ 2573 h 10000"/>
              <a:gd name="connsiteX11" fmla="*/ 4601 w 10000"/>
              <a:gd name="connsiteY11" fmla="*/ 2339 h 10000"/>
              <a:gd name="connsiteX12" fmla="*/ 4601 w 10000"/>
              <a:gd name="connsiteY12" fmla="*/ 506 h 10000"/>
              <a:gd name="connsiteX13" fmla="*/ 4420 w 10000"/>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4601 w 10000"/>
              <a:gd name="connsiteY10" fmla="*/ 2339 h 10000"/>
              <a:gd name="connsiteX11" fmla="*/ 4601 w 10000"/>
              <a:gd name="connsiteY11" fmla="*/ 506 h 10000"/>
              <a:gd name="connsiteX12" fmla="*/ 4420 w 10000"/>
              <a:gd name="connsiteY12" fmla="*/ 54 h 10000"/>
              <a:gd name="connsiteX0" fmla="*/ 4420 w 4601"/>
              <a:gd name="connsiteY0" fmla="*/ 54 h 10000"/>
              <a:gd name="connsiteX1" fmla="*/ 4076 w 4601"/>
              <a:gd name="connsiteY1" fmla="*/ 100 h 10000"/>
              <a:gd name="connsiteX2" fmla="*/ 134 w 4601"/>
              <a:gd name="connsiteY2" fmla="*/ 4579 h 10000"/>
              <a:gd name="connsiteX3" fmla="*/ 1 w 4601"/>
              <a:gd name="connsiteY3" fmla="*/ 4985 h 10000"/>
              <a:gd name="connsiteX4" fmla="*/ 133 w 4601"/>
              <a:gd name="connsiteY4" fmla="*/ 5393 h 10000"/>
              <a:gd name="connsiteX5" fmla="*/ 4075 w 4601"/>
              <a:gd name="connsiteY5" fmla="*/ 9901 h 10000"/>
              <a:gd name="connsiteX6" fmla="*/ 4419 w 4601"/>
              <a:gd name="connsiteY6" fmla="*/ 9947 h 10000"/>
              <a:gd name="connsiteX7" fmla="*/ 4601 w 4601"/>
              <a:gd name="connsiteY7" fmla="*/ 9495 h 10000"/>
              <a:gd name="connsiteX8" fmla="*/ 4601 w 4601"/>
              <a:gd name="connsiteY8" fmla="*/ 7662 h 10000"/>
              <a:gd name="connsiteX9" fmla="*/ 4601 w 4601"/>
              <a:gd name="connsiteY9" fmla="*/ 2339 h 10000"/>
              <a:gd name="connsiteX10" fmla="*/ 4601 w 4601"/>
              <a:gd name="connsiteY10" fmla="*/ 506 h 10000"/>
              <a:gd name="connsiteX11" fmla="*/ 4420 w 4601"/>
              <a:gd name="connsiteY11" fmla="*/ 54 h 10000"/>
              <a:gd name="connsiteX0" fmla="*/ 9606 w 9999"/>
              <a:gd name="connsiteY0" fmla="*/ 54 h 10000"/>
              <a:gd name="connsiteX1" fmla="*/ 8858 w 9999"/>
              <a:gd name="connsiteY1" fmla="*/ 100 h 10000"/>
              <a:gd name="connsiteX2" fmla="*/ 290 w 9999"/>
              <a:gd name="connsiteY2" fmla="*/ 4579 h 10000"/>
              <a:gd name="connsiteX3" fmla="*/ 1 w 9999"/>
              <a:gd name="connsiteY3" fmla="*/ 4985 h 10000"/>
              <a:gd name="connsiteX4" fmla="*/ 288 w 9999"/>
              <a:gd name="connsiteY4" fmla="*/ 5393 h 10000"/>
              <a:gd name="connsiteX5" fmla="*/ 8856 w 9999"/>
              <a:gd name="connsiteY5" fmla="*/ 9901 h 10000"/>
              <a:gd name="connsiteX6" fmla="*/ 9603 w 9999"/>
              <a:gd name="connsiteY6" fmla="*/ 9947 h 10000"/>
              <a:gd name="connsiteX7" fmla="*/ 9999 w 9999"/>
              <a:gd name="connsiteY7" fmla="*/ 9495 h 10000"/>
              <a:gd name="connsiteX8" fmla="*/ 9999 w 9999"/>
              <a:gd name="connsiteY8" fmla="*/ 7662 h 10000"/>
              <a:gd name="connsiteX9" fmla="*/ 9999 w 9999"/>
              <a:gd name="connsiteY9" fmla="*/ 506 h 10000"/>
              <a:gd name="connsiteX10" fmla="*/ 9606 w 9999"/>
              <a:gd name="connsiteY10" fmla="*/ 54 h 10000"/>
              <a:gd name="connsiteX0" fmla="*/ 9607 w 10000"/>
              <a:gd name="connsiteY0" fmla="*/ 54 h 10000"/>
              <a:gd name="connsiteX1" fmla="*/ 8859 w 10000"/>
              <a:gd name="connsiteY1" fmla="*/ 100 h 10000"/>
              <a:gd name="connsiteX2" fmla="*/ 290 w 10000"/>
              <a:gd name="connsiteY2" fmla="*/ 4579 h 10000"/>
              <a:gd name="connsiteX3" fmla="*/ 1 w 10000"/>
              <a:gd name="connsiteY3" fmla="*/ 4985 h 10000"/>
              <a:gd name="connsiteX4" fmla="*/ 288 w 10000"/>
              <a:gd name="connsiteY4" fmla="*/ 5393 h 10000"/>
              <a:gd name="connsiteX5" fmla="*/ 8857 w 10000"/>
              <a:gd name="connsiteY5" fmla="*/ 9901 h 10000"/>
              <a:gd name="connsiteX6" fmla="*/ 9604 w 10000"/>
              <a:gd name="connsiteY6" fmla="*/ 9947 h 10000"/>
              <a:gd name="connsiteX7" fmla="*/ 10000 w 10000"/>
              <a:gd name="connsiteY7" fmla="*/ 9495 h 10000"/>
              <a:gd name="connsiteX8" fmla="*/ 10000 w 10000"/>
              <a:gd name="connsiteY8" fmla="*/ 506 h 10000"/>
              <a:gd name="connsiteX9" fmla="*/ 9607 w 10000"/>
              <a:gd name="connsiteY9" fmla="*/ 5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9607" y="54"/>
                </a:moveTo>
                <a:cubicBezTo>
                  <a:pt x="9368" y="-32"/>
                  <a:pt x="9078" y="-14"/>
                  <a:pt x="8859" y="100"/>
                </a:cubicBezTo>
                <a:lnTo>
                  <a:pt x="290" y="4579"/>
                </a:lnTo>
                <a:cubicBezTo>
                  <a:pt x="108" y="4673"/>
                  <a:pt x="1" y="4824"/>
                  <a:pt x="1" y="4985"/>
                </a:cubicBezTo>
                <a:cubicBezTo>
                  <a:pt x="-1" y="5146"/>
                  <a:pt x="105" y="5297"/>
                  <a:pt x="288" y="5393"/>
                </a:cubicBezTo>
                <a:lnTo>
                  <a:pt x="8857" y="9901"/>
                </a:lnTo>
                <a:cubicBezTo>
                  <a:pt x="9076" y="10015"/>
                  <a:pt x="9368" y="10033"/>
                  <a:pt x="9604" y="9947"/>
                </a:cubicBezTo>
                <a:cubicBezTo>
                  <a:pt x="9846" y="9861"/>
                  <a:pt x="10000" y="9685"/>
                  <a:pt x="10000" y="9495"/>
                </a:cubicBezTo>
                <a:lnTo>
                  <a:pt x="10000" y="506"/>
                </a:lnTo>
                <a:cubicBezTo>
                  <a:pt x="10000" y="316"/>
                  <a:pt x="9848" y="140"/>
                  <a:pt x="9607" y="54"/>
                </a:cubicBezTo>
              </a:path>
            </a:pathLst>
          </a:custGeom>
          <a:solidFill>
            <a:schemeClr val="tx1">
              <a:alpha val="15000"/>
            </a:schemeClr>
          </a:solidFill>
          <a:ln>
            <a:noFill/>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69" name="Freeform 68">
            <a:extLst>
              <a:ext uri="{FF2B5EF4-FFF2-40B4-BE49-F238E27FC236}">
                <a16:creationId xmlns:a16="http://schemas.microsoft.com/office/drawing/2014/main" id="{E83DBBB5-F1E3-4D18-A534-08834551221B}"/>
              </a:ext>
            </a:extLst>
          </p:cNvPr>
          <p:cNvSpPr>
            <a:spLocks/>
          </p:cNvSpPr>
          <p:nvPr/>
        </p:nvSpPr>
        <p:spPr bwMode="auto">
          <a:xfrm rot="10800000">
            <a:off x="5563619" y="3345855"/>
            <a:ext cx="733034" cy="1033565"/>
          </a:xfrm>
          <a:custGeom>
            <a:avLst/>
            <a:gdLst>
              <a:gd name="T0" fmla="*/ 4146 w 9469"/>
              <a:gd name="T1" fmla="*/ 53 h 6130"/>
              <a:gd name="T2" fmla="*/ 3823 w 9469"/>
              <a:gd name="T3" fmla="*/ 80 h 6130"/>
              <a:gd name="T4" fmla="*/ 126 w 9469"/>
              <a:gd name="T5" fmla="*/ 2808 h 6130"/>
              <a:gd name="T6" fmla="*/ 1 w 9469"/>
              <a:gd name="T7" fmla="*/ 3056 h 6130"/>
              <a:gd name="T8" fmla="*/ 125 w 9469"/>
              <a:gd name="T9" fmla="*/ 3304 h 6130"/>
              <a:gd name="T10" fmla="*/ 3822 w 9469"/>
              <a:gd name="T11" fmla="*/ 6050 h 6130"/>
              <a:gd name="T12" fmla="*/ 4145 w 9469"/>
              <a:gd name="T13" fmla="*/ 6077 h 6130"/>
              <a:gd name="T14" fmla="*/ 4315 w 9469"/>
              <a:gd name="T15" fmla="*/ 5802 h 6130"/>
              <a:gd name="T16" fmla="*/ 4315 w 9469"/>
              <a:gd name="T17" fmla="*/ 4686 h 6130"/>
              <a:gd name="T18" fmla="*/ 9160 w 9469"/>
              <a:gd name="T19" fmla="*/ 4686 h 6130"/>
              <a:gd name="T20" fmla="*/ 9379 w 9469"/>
              <a:gd name="T21" fmla="*/ 4596 h 6130"/>
              <a:gd name="T22" fmla="*/ 9469 w 9469"/>
              <a:gd name="T23" fmla="*/ 4378 h 6130"/>
              <a:gd name="T24" fmla="*/ 9469 w 9469"/>
              <a:gd name="T25" fmla="*/ 1752 h 6130"/>
              <a:gd name="T26" fmla="*/ 9379 w 9469"/>
              <a:gd name="T27" fmla="*/ 1534 h 6130"/>
              <a:gd name="T28" fmla="*/ 9160 w 9469"/>
              <a:gd name="T29" fmla="*/ 1444 h 6130"/>
              <a:gd name="T30" fmla="*/ 4315 w 9469"/>
              <a:gd name="T31" fmla="*/ 1444 h 6130"/>
              <a:gd name="T32" fmla="*/ 4315 w 9469"/>
              <a:gd name="T33" fmla="*/ 328 h 6130"/>
              <a:gd name="T34" fmla="*/ 4146 w 9469"/>
              <a:gd name="T35" fmla="*/ 53 h 6130"/>
              <a:gd name="connsiteX0" fmla="*/ 4378 w 10000"/>
              <a:gd name="connsiteY0" fmla="*/ 54 h 9935"/>
              <a:gd name="connsiteX1" fmla="*/ 4037 w 10000"/>
              <a:gd name="connsiteY1" fmla="*/ 99 h 9935"/>
              <a:gd name="connsiteX2" fmla="*/ 133 w 10000"/>
              <a:gd name="connsiteY2" fmla="*/ 4549 h 9935"/>
              <a:gd name="connsiteX3" fmla="*/ 1 w 10000"/>
              <a:gd name="connsiteY3" fmla="*/ 4953 h 9935"/>
              <a:gd name="connsiteX4" fmla="*/ 132 w 10000"/>
              <a:gd name="connsiteY4" fmla="*/ 5358 h 9935"/>
              <a:gd name="connsiteX5" fmla="*/ 4036 w 10000"/>
              <a:gd name="connsiteY5" fmla="*/ 9837 h 9935"/>
              <a:gd name="connsiteX6" fmla="*/ 4377 w 10000"/>
              <a:gd name="connsiteY6" fmla="*/ 9882 h 9935"/>
              <a:gd name="connsiteX7" fmla="*/ 4557 w 10000"/>
              <a:gd name="connsiteY7" fmla="*/ 9433 h 9935"/>
              <a:gd name="connsiteX8" fmla="*/ 4557 w 10000"/>
              <a:gd name="connsiteY8" fmla="*/ 7612 h 9935"/>
              <a:gd name="connsiteX9" fmla="*/ 9905 w 10000"/>
              <a:gd name="connsiteY9" fmla="*/ 7466 h 9935"/>
              <a:gd name="connsiteX10" fmla="*/ 10000 w 10000"/>
              <a:gd name="connsiteY10" fmla="*/ 7110 h 9935"/>
              <a:gd name="connsiteX11" fmla="*/ 10000 w 10000"/>
              <a:gd name="connsiteY11" fmla="*/ 2826 h 9935"/>
              <a:gd name="connsiteX12" fmla="*/ 9905 w 10000"/>
              <a:gd name="connsiteY12" fmla="*/ 2470 h 9935"/>
              <a:gd name="connsiteX13" fmla="*/ 9674 w 10000"/>
              <a:gd name="connsiteY13" fmla="*/ 2324 h 9935"/>
              <a:gd name="connsiteX14" fmla="*/ 4557 w 10000"/>
              <a:gd name="connsiteY14" fmla="*/ 2324 h 9935"/>
              <a:gd name="connsiteX15" fmla="*/ 4557 w 10000"/>
              <a:gd name="connsiteY15" fmla="*/ 503 h 9935"/>
              <a:gd name="connsiteX16" fmla="*/ 4378 w 10000"/>
              <a:gd name="connsiteY16" fmla="*/ 54 h 9935"/>
              <a:gd name="connsiteX0" fmla="*/ 4378 w 10334"/>
              <a:gd name="connsiteY0" fmla="*/ 54 h 10000"/>
              <a:gd name="connsiteX1" fmla="*/ 4037 w 10334"/>
              <a:gd name="connsiteY1" fmla="*/ 100 h 10000"/>
              <a:gd name="connsiteX2" fmla="*/ 133 w 10334"/>
              <a:gd name="connsiteY2" fmla="*/ 4579 h 10000"/>
              <a:gd name="connsiteX3" fmla="*/ 1 w 10334"/>
              <a:gd name="connsiteY3" fmla="*/ 4985 h 10000"/>
              <a:gd name="connsiteX4" fmla="*/ 132 w 10334"/>
              <a:gd name="connsiteY4" fmla="*/ 5393 h 10000"/>
              <a:gd name="connsiteX5" fmla="*/ 4036 w 10334"/>
              <a:gd name="connsiteY5" fmla="*/ 9901 h 10000"/>
              <a:gd name="connsiteX6" fmla="*/ 4377 w 10334"/>
              <a:gd name="connsiteY6" fmla="*/ 9947 h 10000"/>
              <a:gd name="connsiteX7" fmla="*/ 4557 w 10334"/>
              <a:gd name="connsiteY7" fmla="*/ 9495 h 10000"/>
              <a:gd name="connsiteX8" fmla="*/ 4557 w 10334"/>
              <a:gd name="connsiteY8" fmla="*/ 7662 h 10000"/>
              <a:gd name="connsiteX9" fmla="*/ 9905 w 10334"/>
              <a:gd name="connsiteY9" fmla="*/ 7515 h 10000"/>
              <a:gd name="connsiteX10" fmla="*/ 10000 w 10334"/>
              <a:gd name="connsiteY10" fmla="*/ 2844 h 10000"/>
              <a:gd name="connsiteX11" fmla="*/ 9905 w 10334"/>
              <a:gd name="connsiteY11" fmla="*/ 2486 h 10000"/>
              <a:gd name="connsiteX12" fmla="*/ 9674 w 10334"/>
              <a:gd name="connsiteY12" fmla="*/ 2339 h 10000"/>
              <a:gd name="connsiteX13" fmla="*/ 4557 w 10334"/>
              <a:gd name="connsiteY13" fmla="*/ 2339 h 10000"/>
              <a:gd name="connsiteX14" fmla="*/ 4557 w 10334"/>
              <a:gd name="connsiteY14" fmla="*/ 506 h 10000"/>
              <a:gd name="connsiteX15" fmla="*/ 4378 w 10334"/>
              <a:gd name="connsiteY15" fmla="*/ 54 h 10000"/>
              <a:gd name="connsiteX0" fmla="*/ 4378 w 10000"/>
              <a:gd name="connsiteY0" fmla="*/ 54 h 10000"/>
              <a:gd name="connsiteX1" fmla="*/ 4037 w 10000"/>
              <a:gd name="connsiteY1" fmla="*/ 100 h 10000"/>
              <a:gd name="connsiteX2" fmla="*/ 133 w 10000"/>
              <a:gd name="connsiteY2" fmla="*/ 4579 h 10000"/>
              <a:gd name="connsiteX3" fmla="*/ 1 w 10000"/>
              <a:gd name="connsiteY3" fmla="*/ 4985 h 10000"/>
              <a:gd name="connsiteX4" fmla="*/ 132 w 10000"/>
              <a:gd name="connsiteY4" fmla="*/ 5393 h 10000"/>
              <a:gd name="connsiteX5" fmla="*/ 4036 w 10000"/>
              <a:gd name="connsiteY5" fmla="*/ 9901 h 10000"/>
              <a:gd name="connsiteX6" fmla="*/ 4377 w 10000"/>
              <a:gd name="connsiteY6" fmla="*/ 9947 h 10000"/>
              <a:gd name="connsiteX7" fmla="*/ 4557 w 10000"/>
              <a:gd name="connsiteY7" fmla="*/ 9495 h 10000"/>
              <a:gd name="connsiteX8" fmla="*/ 4557 w 10000"/>
              <a:gd name="connsiteY8" fmla="*/ 7662 h 10000"/>
              <a:gd name="connsiteX9" fmla="*/ 10000 w 10000"/>
              <a:gd name="connsiteY9" fmla="*/ 2844 h 10000"/>
              <a:gd name="connsiteX10" fmla="*/ 9905 w 10000"/>
              <a:gd name="connsiteY10" fmla="*/ 2486 h 10000"/>
              <a:gd name="connsiteX11" fmla="*/ 9674 w 10000"/>
              <a:gd name="connsiteY11" fmla="*/ 2339 h 10000"/>
              <a:gd name="connsiteX12" fmla="*/ 4557 w 10000"/>
              <a:gd name="connsiteY12" fmla="*/ 2339 h 10000"/>
              <a:gd name="connsiteX13" fmla="*/ 4557 w 10000"/>
              <a:gd name="connsiteY13" fmla="*/ 506 h 10000"/>
              <a:gd name="connsiteX14" fmla="*/ 4378 w 10000"/>
              <a:gd name="connsiteY14" fmla="*/ 54 h 10000"/>
              <a:gd name="connsiteX0" fmla="*/ 4378 w 9905"/>
              <a:gd name="connsiteY0" fmla="*/ 54 h 10000"/>
              <a:gd name="connsiteX1" fmla="*/ 4037 w 9905"/>
              <a:gd name="connsiteY1" fmla="*/ 100 h 10000"/>
              <a:gd name="connsiteX2" fmla="*/ 133 w 9905"/>
              <a:gd name="connsiteY2" fmla="*/ 4579 h 10000"/>
              <a:gd name="connsiteX3" fmla="*/ 1 w 9905"/>
              <a:gd name="connsiteY3" fmla="*/ 4985 h 10000"/>
              <a:gd name="connsiteX4" fmla="*/ 132 w 9905"/>
              <a:gd name="connsiteY4" fmla="*/ 5393 h 10000"/>
              <a:gd name="connsiteX5" fmla="*/ 4036 w 9905"/>
              <a:gd name="connsiteY5" fmla="*/ 9901 h 10000"/>
              <a:gd name="connsiteX6" fmla="*/ 4377 w 9905"/>
              <a:gd name="connsiteY6" fmla="*/ 9947 h 10000"/>
              <a:gd name="connsiteX7" fmla="*/ 4557 w 9905"/>
              <a:gd name="connsiteY7" fmla="*/ 9495 h 10000"/>
              <a:gd name="connsiteX8" fmla="*/ 4557 w 9905"/>
              <a:gd name="connsiteY8" fmla="*/ 7662 h 10000"/>
              <a:gd name="connsiteX9" fmla="*/ 9905 w 9905"/>
              <a:gd name="connsiteY9" fmla="*/ 2486 h 10000"/>
              <a:gd name="connsiteX10" fmla="*/ 9674 w 9905"/>
              <a:gd name="connsiteY10" fmla="*/ 2339 h 10000"/>
              <a:gd name="connsiteX11" fmla="*/ 4557 w 9905"/>
              <a:gd name="connsiteY11" fmla="*/ 2339 h 10000"/>
              <a:gd name="connsiteX12" fmla="*/ 4557 w 9905"/>
              <a:gd name="connsiteY12" fmla="*/ 506 h 10000"/>
              <a:gd name="connsiteX13" fmla="*/ 4378 w 9905"/>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9767 w 10000"/>
              <a:gd name="connsiteY10" fmla="*/ 2573 h 10000"/>
              <a:gd name="connsiteX11" fmla="*/ 4601 w 10000"/>
              <a:gd name="connsiteY11" fmla="*/ 2339 h 10000"/>
              <a:gd name="connsiteX12" fmla="*/ 4601 w 10000"/>
              <a:gd name="connsiteY12" fmla="*/ 506 h 10000"/>
              <a:gd name="connsiteX13" fmla="*/ 4420 w 10000"/>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4601 w 10000"/>
              <a:gd name="connsiteY10" fmla="*/ 2339 h 10000"/>
              <a:gd name="connsiteX11" fmla="*/ 4601 w 10000"/>
              <a:gd name="connsiteY11" fmla="*/ 506 h 10000"/>
              <a:gd name="connsiteX12" fmla="*/ 4420 w 10000"/>
              <a:gd name="connsiteY12" fmla="*/ 54 h 10000"/>
              <a:gd name="connsiteX0" fmla="*/ 4420 w 4601"/>
              <a:gd name="connsiteY0" fmla="*/ 54 h 10000"/>
              <a:gd name="connsiteX1" fmla="*/ 4076 w 4601"/>
              <a:gd name="connsiteY1" fmla="*/ 100 h 10000"/>
              <a:gd name="connsiteX2" fmla="*/ 134 w 4601"/>
              <a:gd name="connsiteY2" fmla="*/ 4579 h 10000"/>
              <a:gd name="connsiteX3" fmla="*/ 1 w 4601"/>
              <a:gd name="connsiteY3" fmla="*/ 4985 h 10000"/>
              <a:gd name="connsiteX4" fmla="*/ 133 w 4601"/>
              <a:gd name="connsiteY4" fmla="*/ 5393 h 10000"/>
              <a:gd name="connsiteX5" fmla="*/ 4075 w 4601"/>
              <a:gd name="connsiteY5" fmla="*/ 9901 h 10000"/>
              <a:gd name="connsiteX6" fmla="*/ 4419 w 4601"/>
              <a:gd name="connsiteY6" fmla="*/ 9947 h 10000"/>
              <a:gd name="connsiteX7" fmla="*/ 4601 w 4601"/>
              <a:gd name="connsiteY7" fmla="*/ 9495 h 10000"/>
              <a:gd name="connsiteX8" fmla="*/ 4601 w 4601"/>
              <a:gd name="connsiteY8" fmla="*/ 7662 h 10000"/>
              <a:gd name="connsiteX9" fmla="*/ 4601 w 4601"/>
              <a:gd name="connsiteY9" fmla="*/ 2339 h 10000"/>
              <a:gd name="connsiteX10" fmla="*/ 4601 w 4601"/>
              <a:gd name="connsiteY10" fmla="*/ 506 h 10000"/>
              <a:gd name="connsiteX11" fmla="*/ 4420 w 4601"/>
              <a:gd name="connsiteY11" fmla="*/ 54 h 10000"/>
              <a:gd name="connsiteX0" fmla="*/ 9606 w 9999"/>
              <a:gd name="connsiteY0" fmla="*/ 54 h 10000"/>
              <a:gd name="connsiteX1" fmla="*/ 8858 w 9999"/>
              <a:gd name="connsiteY1" fmla="*/ 100 h 10000"/>
              <a:gd name="connsiteX2" fmla="*/ 290 w 9999"/>
              <a:gd name="connsiteY2" fmla="*/ 4579 h 10000"/>
              <a:gd name="connsiteX3" fmla="*/ 1 w 9999"/>
              <a:gd name="connsiteY3" fmla="*/ 4985 h 10000"/>
              <a:gd name="connsiteX4" fmla="*/ 288 w 9999"/>
              <a:gd name="connsiteY4" fmla="*/ 5393 h 10000"/>
              <a:gd name="connsiteX5" fmla="*/ 8856 w 9999"/>
              <a:gd name="connsiteY5" fmla="*/ 9901 h 10000"/>
              <a:gd name="connsiteX6" fmla="*/ 9603 w 9999"/>
              <a:gd name="connsiteY6" fmla="*/ 9947 h 10000"/>
              <a:gd name="connsiteX7" fmla="*/ 9999 w 9999"/>
              <a:gd name="connsiteY7" fmla="*/ 9495 h 10000"/>
              <a:gd name="connsiteX8" fmla="*/ 9999 w 9999"/>
              <a:gd name="connsiteY8" fmla="*/ 7662 h 10000"/>
              <a:gd name="connsiteX9" fmla="*/ 9999 w 9999"/>
              <a:gd name="connsiteY9" fmla="*/ 506 h 10000"/>
              <a:gd name="connsiteX10" fmla="*/ 9606 w 9999"/>
              <a:gd name="connsiteY10" fmla="*/ 54 h 10000"/>
              <a:gd name="connsiteX0" fmla="*/ 9607 w 10000"/>
              <a:gd name="connsiteY0" fmla="*/ 54 h 10000"/>
              <a:gd name="connsiteX1" fmla="*/ 8859 w 10000"/>
              <a:gd name="connsiteY1" fmla="*/ 100 h 10000"/>
              <a:gd name="connsiteX2" fmla="*/ 290 w 10000"/>
              <a:gd name="connsiteY2" fmla="*/ 4579 h 10000"/>
              <a:gd name="connsiteX3" fmla="*/ 1 w 10000"/>
              <a:gd name="connsiteY3" fmla="*/ 4985 h 10000"/>
              <a:gd name="connsiteX4" fmla="*/ 288 w 10000"/>
              <a:gd name="connsiteY4" fmla="*/ 5393 h 10000"/>
              <a:gd name="connsiteX5" fmla="*/ 8857 w 10000"/>
              <a:gd name="connsiteY5" fmla="*/ 9901 h 10000"/>
              <a:gd name="connsiteX6" fmla="*/ 9604 w 10000"/>
              <a:gd name="connsiteY6" fmla="*/ 9947 h 10000"/>
              <a:gd name="connsiteX7" fmla="*/ 10000 w 10000"/>
              <a:gd name="connsiteY7" fmla="*/ 9495 h 10000"/>
              <a:gd name="connsiteX8" fmla="*/ 10000 w 10000"/>
              <a:gd name="connsiteY8" fmla="*/ 506 h 10000"/>
              <a:gd name="connsiteX9" fmla="*/ 9607 w 10000"/>
              <a:gd name="connsiteY9" fmla="*/ 5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9607" y="54"/>
                </a:moveTo>
                <a:cubicBezTo>
                  <a:pt x="9368" y="-32"/>
                  <a:pt x="9078" y="-14"/>
                  <a:pt x="8859" y="100"/>
                </a:cubicBezTo>
                <a:lnTo>
                  <a:pt x="290" y="4579"/>
                </a:lnTo>
                <a:cubicBezTo>
                  <a:pt x="108" y="4673"/>
                  <a:pt x="1" y="4824"/>
                  <a:pt x="1" y="4985"/>
                </a:cubicBezTo>
                <a:cubicBezTo>
                  <a:pt x="-1" y="5146"/>
                  <a:pt x="105" y="5297"/>
                  <a:pt x="288" y="5393"/>
                </a:cubicBezTo>
                <a:lnTo>
                  <a:pt x="8857" y="9901"/>
                </a:lnTo>
                <a:cubicBezTo>
                  <a:pt x="9076" y="10015"/>
                  <a:pt x="9368" y="10033"/>
                  <a:pt x="9604" y="9947"/>
                </a:cubicBezTo>
                <a:cubicBezTo>
                  <a:pt x="9846" y="9861"/>
                  <a:pt x="10000" y="9685"/>
                  <a:pt x="10000" y="9495"/>
                </a:cubicBezTo>
                <a:lnTo>
                  <a:pt x="10000" y="506"/>
                </a:lnTo>
                <a:cubicBezTo>
                  <a:pt x="10000" y="316"/>
                  <a:pt x="9848" y="140"/>
                  <a:pt x="9607" y="54"/>
                </a:cubicBezTo>
              </a:path>
            </a:pathLst>
          </a:custGeom>
          <a:solidFill>
            <a:schemeClr val="accent3"/>
          </a:solidFill>
          <a:ln>
            <a:noFill/>
          </a:ln>
          <a:effectLst>
            <a:innerShdw blurRad="50800" dist="139700" dir="4800000">
              <a:prstClr val="black">
                <a:alpha val="30000"/>
              </a:prstClr>
            </a:innerShdw>
          </a:effectLst>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70" name="Freeform 69">
            <a:extLst>
              <a:ext uri="{FF2B5EF4-FFF2-40B4-BE49-F238E27FC236}">
                <a16:creationId xmlns:a16="http://schemas.microsoft.com/office/drawing/2014/main" id="{736F600B-FF2B-4D2D-925F-8D3B029EB0AE}"/>
              </a:ext>
            </a:extLst>
          </p:cNvPr>
          <p:cNvSpPr>
            <a:spLocks/>
          </p:cNvSpPr>
          <p:nvPr/>
        </p:nvSpPr>
        <p:spPr bwMode="auto">
          <a:xfrm rot="10800000">
            <a:off x="5563618" y="1778209"/>
            <a:ext cx="733034" cy="1033565"/>
          </a:xfrm>
          <a:custGeom>
            <a:avLst/>
            <a:gdLst>
              <a:gd name="T0" fmla="*/ 4146 w 9469"/>
              <a:gd name="T1" fmla="*/ 53 h 6130"/>
              <a:gd name="T2" fmla="*/ 3823 w 9469"/>
              <a:gd name="T3" fmla="*/ 80 h 6130"/>
              <a:gd name="T4" fmla="*/ 126 w 9469"/>
              <a:gd name="T5" fmla="*/ 2808 h 6130"/>
              <a:gd name="T6" fmla="*/ 1 w 9469"/>
              <a:gd name="T7" fmla="*/ 3056 h 6130"/>
              <a:gd name="T8" fmla="*/ 125 w 9469"/>
              <a:gd name="T9" fmla="*/ 3304 h 6130"/>
              <a:gd name="T10" fmla="*/ 3822 w 9469"/>
              <a:gd name="T11" fmla="*/ 6050 h 6130"/>
              <a:gd name="T12" fmla="*/ 4145 w 9469"/>
              <a:gd name="T13" fmla="*/ 6077 h 6130"/>
              <a:gd name="T14" fmla="*/ 4315 w 9469"/>
              <a:gd name="T15" fmla="*/ 5802 h 6130"/>
              <a:gd name="T16" fmla="*/ 4315 w 9469"/>
              <a:gd name="T17" fmla="*/ 4686 h 6130"/>
              <a:gd name="T18" fmla="*/ 9160 w 9469"/>
              <a:gd name="T19" fmla="*/ 4686 h 6130"/>
              <a:gd name="T20" fmla="*/ 9379 w 9469"/>
              <a:gd name="T21" fmla="*/ 4596 h 6130"/>
              <a:gd name="T22" fmla="*/ 9469 w 9469"/>
              <a:gd name="T23" fmla="*/ 4378 h 6130"/>
              <a:gd name="T24" fmla="*/ 9469 w 9469"/>
              <a:gd name="T25" fmla="*/ 1752 h 6130"/>
              <a:gd name="T26" fmla="*/ 9379 w 9469"/>
              <a:gd name="T27" fmla="*/ 1534 h 6130"/>
              <a:gd name="T28" fmla="*/ 9160 w 9469"/>
              <a:gd name="T29" fmla="*/ 1444 h 6130"/>
              <a:gd name="T30" fmla="*/ 4315 w 9469"/>
              <a:gd name="T31" fmla="*/ 1444 h 6130"/>
              <a:gd name="T32" fmla="*/ 4315 w 9469"/>
              <a:gd name="T33" fmla="*/ 328 h 6130"/>
              <a:gd name="T34" fmla="*/ 4146 w 9469"/>
              <a:gd name="T35" fmla="*/ 53 h 6130"/>
              <a:gd name="connsiteX0" fmla="*/ 4378 w 10000"/>
              <a:gd name="connsiteY0" fmla="*/ 54 h 9935"/>
              <a:gd name="connsiteX1" fmla="*/ 4037 w 10000"/>
              <a:gd name="connsiteY1" fmla="*/ 99 h 9935"/>
              <a:gd name="connsiteX2" fmla="*/ 133 w 10000"/>
              <a:gd name="connsiteY2" fmla="*/ 4549 h 9935"/>
              <a:gd name="connsiteX3" fmla="*/ 1 w 10000"/>
              <a:gd name="connsiteY3" fmla="*/ 4953 h 9935"/>
              <a:gd name="connsiteX4" fmla="*/ 132 w 10000"/>
              <a:gd name="connsiteY4" fmla="*/ 5358 h 9935"/>
              <a:gd name="connsiteX5" fmla="*/ 4036 w 10000"/>
              <a:gd name="connsiteY5" fmla="*/ 9837 h 9935"/>
              <a:gd name="connsiteX6" fmla="*/ 4377 w 10000"/>
              <a:gd name="connsiteY6" fmla="*/ 9882 h 9935"/>
              <a:gd name="connsiteX7" fmla="*/ 4557 w 10000"/>
              <a:gd name="connsiteY7" fmla="*/ 9433 h 9935"/>
              <a:gd name="connsiteX8" fmla="*/ 4557 w 10000"/>
              <a:gd name="connsiteY8" fmla="*/ 7612 h 9935"/>
              <a:gd name="connsiteX9" fmla="*/ 9905 w 10000"/>
              <a:gd name="connsiteY9" fmla="*/ 7466 h 9935"/>
              <a:gd name="connsiteX10" fmla="*/ 10000 w 10000"/>
              <a:gd name="connsiteY10" fmla="*/ 7110 h 9935"/>
              <a:gd name="connsiteX11" fmla="*/ 10000 w 10000"/>
              <a:gd name="connsiteY11" fmla="*/ 2826 h 9935"/>
              <a:gd name="connsiteX12" fmla="*/ 9905 w 10000"/>
              <a:gd name="connsiteY12" fmla="*/ 2470 h 9935"/>
              <a:gd name="connsiteX13" fmla="*/ 9674 w 10000"/>
              <a:gd name="connsiteY13" fmla="*/ 2324 h 9935"/>
              <a:gd name="connsiteX14" fmla="*/ 4557 w 10000"/>
              <a:gd name="connsiteY14" fmla="*/ 2324 h 9935"/>
              <a:gd name="connsiteX15" fmla="*/ 4557 w 10000"/>
              <a:gd name="connsiteY15" fmla="*/ 503 h 9935"/>
              <a:gd name="connsiteX16" fmla="*/ 4378 w 10000"/>
              <a:gd name="connsiteY16" fmla="*/ 54 h 9935"/>
              <a:gd name="connsiteX0" fmla="*/ 4378 w 10334"/>
              <a:gd name="connsiteY0" fmla="*/ 54 h 10000"/>
              <a:gd name="connsiteX1" fmla="*/ 4037 w 10334"/>
              <a:gd name="connsiteY1" fmla="*/ 100 h 10000"/>
              <a:gd name="connsiteX2" fmla="*/ 133 w 10334"/>
              <a:gd name="connsiteY2" fmla="*/ 4579 h 10000"/>
              <a:gd name="connsiteX3" fmla="*/ 1 w 10334"/>
              <a:gd name="connsiteY3" fmla="*/ 4985 h 10000"/>
              <a:gd name="connsiteX4" fmla="*/ 132 w 10334"/>
              <a:gd name="connsiteY4" fmla="*/ 5393 h 10000"/>
              <a:gd name="connsiteX5" fmla="*/ 4036 w 10334"/>
              <a:gd name="connsiteY5" fmla="*/ 9901 h 10000"/>
              <a:gd name="connsiteX6" fmla="*/ 4377 w 10334"/>
              <a:gd name="connsiteY6" fmla="*/ 9947 h 10000"/>
              <a:gd name="connsiteX7" fmla="*/ 4557 w 10334"/>
              <a:gd name="connsiteY7" fmla="*/ 9495 h 10000"/>
              <a:gd name="connsiteX8" fmla="*/ 4557 w 10334"/>
              <a:gd name="connsiteY8" fmla="*/ 7662 h 10000"/>
              <a:gd name="connsiteX9" fmla="*/ 9905 w 10334"/>
              <a:gd name="connsiteY9" fmla="*/ 7515 h 10000"/>
              <a:gd name="connsiteX10" fmla="*/ 10000 w 10334"/>
              <a:gd name="connsiteY10" fmla="*/ 2844 h 10000"/>
              <a:gd name="connsiteX11" fmla="*/ 9905 w 10334"/>
              <a:gd name="connsiteY11" fmla="*/ 2486 h 10000"/>
              <a:gd name="connsiteX12" fmla="*/ 9674 w 10334"/>
              <a:gd name="connsiteY12" fmla="*/ 2339 h 10000"/>
              <a:gd name="connsiteX13" fmla="*/ 4557 w 10334"/>
              <a:gd name="connsiteY13" fmla="*/ 2339 h 10000"/>
              <a:gd name="connsiteX14" fmla="*/ 4557 w 10334"/>
              <a:gd name="connsiteY14" fmla="*/ 506 h 10000"/>
              <a:gd name="connsiteX15" fmla="*/ 4378 w 10334"/>
              <a:gd name="connsiteY15" fmla="*/ 54 h 10000"/>
              <a:gd name="connsiteX0" fmla="*/ 4378 w 10000"/>
              <a:gd name="connsiteY0" fmla="*/ 54 h 10000"/>
              <a:gd name="connsiteX1" fmla="*/ 4037 w 10000"/>
              <a:gd name="connsiteY1" fmla="*/ 100 h 10000"/>
              <a:gd name="connsiteX2" fmla="*/ 133 w 10000"/>
              <a:gd name="connsiteY2" fmla="*/ 4579 h 10000"/>
              <a:gd name="connsiteX3" fmla="*/ 1 w 10000"/>
              <a:gd name="connsiteY3" fmla="*/ 4985 h 10000"/>
              <a:gd name="connsiteX4" fmla="*/ 132 w 10000"/>
              <a:gd name="connsiteY4" fmla="*/ 5393 h 10000"/>
              <a:gd name="connsiteX5" fmla="*/ 4036 w 10000"/>
              <a:gd name="connsiteY5" fmla="*/ 9901 h 10000"/>
              <a:gd name="connsiteX6" fmla="*/ 4377 w 10000"/>
              <a:gd name="connsiteY6" fmla="*/ 9947 h 10000"/>
              <a:gd name="connsiteX7" fmla="*/ 4557 w 10000"/>
              <a:gd name="connsiteY7" fmla="*/ 9495 h 10000"/>
              <a:gd name="connsiteX8" fmla="*/ 4557 w 10000"/>
              <a:gd name="connsiteY8" fmla="*/ 7662 h 10000"/>
              <a:gd name="connsiteX9" fmla="*/ 10000 w 10000"/>
              <a:gd name="connsiteY9" fmla="*/ 2844 h 10000"/>
              <a:gd name="connsiteX10" fmla="*/ 9905 w 10000"/>
              <a:gd name="connsiteY10" fmla="*/ 2486 h 10000"/>
              <a:gd name="connsiteX11" fmla="*/ 9674 w 10000"/>
              <a:gd name="connsiteY11" fmla="*/ 2339 h 10000"/>
              <a:gd name="connsiteX12" fmla="*/ 4557 w 10000"/>
              <a:gd name="connsiteY12" fmla="*/ 2339 h 10000"/>
              <a:gd name="connsiteX13" fmla="*/ 4557 w 10000"/>
              <a:gd name="connsiteY13" fmla="*/ 506 h 10000"/>
              <a:gd name="connsiteX14" fmla="*/ 4378 w 10000"/>
              <a:gd name="connsiteY14" fmla="*/ 54 h 10000"/>
              <a:gd name="connsiteX0" fmla="*/ 4378 w 9905"/>
              <a:gd name="connsiteY0" fmla="*/ 54 h 10000"/>
              <a:gd name="connsiteX1" fmla="*/ 4037 w 9905"/>
              <a:gd name="connsiteY1" fmla="*/ 100 h 10000"/>
              <a:gd name="connsiteX2" fmla="*/ 133 w 9905"/>
              <a:gd name="connsiteY2" fmla="*/ 4579 h 10000"/>
              <a:gd name="connsiteX3" fmla="*/ 1 w 9905"/>
              <a:gd name="connsiteY3" fmla="*/ 4985 h 10000"/>
              <a:gd name="connsiteX4" fmla="*/ 132 w 9905"/>
              <a:gd name="connsiteY4" fmla="*/ 5393 h 10000"/>
              <a:gd name="connsiteX5" fmla="*/ 4036 w 9905"/>
              <a:gd name="connsiteY5" fmla="*/ 9901 h 10000"/>
              <a:gd name="connsiteX6" fmla="*/ 4377 w 9905"/>
              <a:gd name="connsiteY6" fmla="*/ 9947 h 10000"/>
              <a:gd name="connsiteX7" fmla="*/ 4557 w 9905"/>
              <a:gd name="connsiteY7" fmla="*/ 9495 h 10000"/>
              <a:gd name="connsiteX8" fmla="*/ 4557 w 9905"/>
              <a:gd name="connsiteY8" fmla="*/ 7662 h 10000"/>
              <a:gd name="connsiteX9" fmla="*/ 9905 w 9905"/>
              <a:gd name="connsiteY9" fmla="*/ 2486 h 10000"/>
              <a:gd name="connsiteX10" fmla="*/ 9674 w 9905"/>
              <a:gd name="connsiteY10" fmla="*/ 2339 h 10000"/>
              <a:gd name="connsiteX11" fmla="*/ 4557 w 9905"/>
              <a:gd name="connsiteY11" fmla="*/ 2339 h 10000"/>
              <a:gd name="connsiteX12" fmla="*/ 4557 w 9905"/>
              <a:gd name="connsiteY12" fmla="*/ 506 h 10000"/>
              <a:gd name="connsiteX13" fmla="*/ 4378 w 9905"/>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9767 w 10000"/>
              <a:gd name="connsiteY10" fmla="*/ 2573 h 10000"/>
              <a:gd name="connsiteX11" fmla="*/ 4601 w 10000"/>
              <a:gd name="connsiteY11" fmla="*/ 2339 h 10000"/>
              <a:gd name="connsiteX12" fmla="*/ 4601 w 10000"/>
              <a:gd name="connsiteY12" fmla="*/ 506 h 10000"/>
              <a:gd name="connsiteX13" fmla="*/ 4420 w 10000"/>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4601 w 10000"/>
              <a:gd name="connsiteY10" fmla="*/ 2339 h 10000"/>
              <a:gd name="connsiteX11" fmla="*/ 4601 w 10000"/>
              <a:gd name="connsiteY11" fmla="*/ 506 h 10000"/>
              <a:gd name="connsiteX12" fmla="*/ 4420 w 10000"/>
              <a:gd name="connsiteY12" fmla="*/ 54 h 10000"/>
              <a:gd name="connsiteX0" fmla="*/ 4420 w 4601"/>
              <a:gd name="connsiteY0" fmla="*/ 54 h 10000"/>
              <a:gd name="connsiteX1" fmla="*/ 4076 w 4601"/>
              <a:gd name="connsiteY1" fmla="*/ 100 h 10000"/>
              <a:gd name="connsiteX2" fmla="*/ 134 w 4601"/>
              <a:gd name="connsiteY2" fmla="*/ 4579 h 10000"/>
              <a:gd name="connsiteX3" fmla="*/ 1 w 4601"/>
              <a:gd name="connsiteY3" fmla="*/ 4985 h 10000"/>
              <a:gd name="connsiteX4" fmla="*/ 133 w 4601"/>
              <a:gd name="connsiteY4" fmla="*/ 5393 h 10000"/>
              <a:gd name="connsiteX5" fmla="*/ 4075 w 4601"/>
              <a:gd name="connsiteY5" fmla="*/ 9901 h 10000"/>
              <a:gd name="connsiteX6" fmla="*/ 4419 w 4601"/>
              <a:gd name="connsiteY6" fmla="*/ 9947 h 10000"/>
              <a:gd name="connsiteX7" fmla="*/ 4601 w 4601"/>
              <a:gd name="connsiteY7" fmla="*/ 9495 h 10000"/>
              <a:gd name="connsiteX8" fmla="*/ 4601 w 4601"/>
              <a:gd name="connsiteY8" fmla="*/ 7662 h 10000"/>
              <a:gd name="connsiteX9" fmla="*/ 4601 w 4601"/>
              <a:gd name="connsiteY9" fmla="*/ 2339 h 10000"/>
              <a:gd name="connsiteX10" fmla="*/ 4601 w 4601"/>
              <a:gd name="connsiteY10" fmla="*/ 506 h 10000"/>
              <a:gd name="connsiteX11" fmla="*/ 4420 w 4601"/>
              <a:gd name="connsiteY11" fmla="*/ 54 h 10000"/>
              <a:gd name="connsiteX0" fmla="*/ 9606 w 9999"/>
              <a:gd name="connsiteY0" fmla="*/ 54 h 10000"/>
              <a:gd name="connsiteX1" fmla="*/ 8858 w 9999"/>
              <a:gd name="connsiteY1" fmla="*/ 100 h 10000"/>
              <a:gd name="connsiteX2" fmla="*/ 290 w 9999"/>
              <a:gd name="connsiteY2" fmla="*/ 4579 h 10000"/>
              <a:gd name="connsiteX3" fmla="*/ 1 w 9999"/>
              <a:gd name="connsiteY3" fmla="*/ 4985 h 10000"/>
              <a:gd name="connsiteX4" fmla="*/ 288 w 9999"/>
              <a:gd name="connsiteY4" fmla="*/ 5393 h 10000"/>
              <a:gd name="connsiteX5" fmla="*/ 8856 w 9999"/>
              <a:gd name="connsiteY5" fmla="*/ 9901 h 10000"/>
              <a:gd name="connsiteX6" fmla="*/ 9603 w 9999"/>
              <a:gd name="connsiteY6" fmla="*/ 9947 h 10000"/>
              <a:gd name="connsiteX7" fmla="*/ 9999 w 9999"/>
              <a:gd name="connsiteY7" fmla="*/ 9495 h 10000"/>
              <a:gd name="connsiteX8" fmla="*/ 9999 w 9999"/>
              <a:gd name="connsiteY8" fmla="*/ 7662 h 10000"/>
              <a:gd name="connsiteX9" fmla="*/ 9999 w 9999"/>
              <a:gd name="connsiteY9" fmla="*/ 506 h 10000"/>
              <a:gd name="connsiteX10" fmla="*/ 9606 w 9999"/>
              <a:gd name="connsiteY10" fmla="*/ 54 h 10000"/>
              <a:gd name="connsiteX0" fmla="*/ 9607 w 10000"/>
              <a:gd name="connsiteY0" fmla="*/ 54 h 10000"/>
              <a:gd name="connsiteX1" fmla="*/ 8859 w 10000"/>
              <a:gd name="connsiteY1" fmla="*/ 100 h 10000"/>
              <a:gd name="connsiteX2" fmla="*/ 290 w 10000"/>
              <a:gd name="connsiteY2" fmla="*/ 4579 h 10000"/>
              <a:gd name="connsiteX3" fmla="*/ 1 w 10000"/>
              <a:gd name="connsiteY3" fmla="*/ 4985 h 10000"/>
              <a:gd name="connsiteX4" fmla="*/ 288 w 10000"/>
              <a:gd name="connsiteY4" fmla="*/ 5393 h 10000"/>
              <a:gd name="connsiteX5" fmla="*/ 8857 w 10000"/>
              <a:gd name="connsiteY5" fmla="*/ 9901 h 10000"/>
              <a:gd name="connsiteX6" fmla="*/ 9604 w 10000"/>
              <a:gd name="connsiteY6" fmla="*/ 9947 h 10000"/>
              <a:gd name="connsiteX7" fmla="*/ 10000 w 10000"/>
              <a:gd name="connsiteY7" fmla="*/ 9495 h 10000"/>
              <a:gd name="connsiteX8" fmla="*/ 10000 w 10000"/>
              <a:gd name="connsiteY8" fmla="*/ 506 h 10000"/>
              <a:gd name="connsiteX9" fmla="*/ 9607 w 10000"/>
              <a:gd name="connsiteY9" fmla="*/ 5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9607" y="54"/>
                </a:moveTo>
                <a:cubicBezTo>
                  <a:pt x="9368" y="-32"/>
                  <a:pt x="9078" y="-14"/>
                  <a:pt x="8859" y="100"/>
                </a:cubicBezTo>
                <a:lnTo>
                  <a:pt x="290" y="4579"/>
                </a:lnTo>
                <a:cubicBezTo>
                  <a:pt x="108" y="4673"/>
                  <a:pt x="1" y="4824"/>
                  <a:pt x="1" y="4985"/>
                </a:cubicBezTo>
                <a:cubicBezTo>
                  <a:pt x="-1" y="5146"/>
                  <a:pt x="105" y="5297"/>
                  <a:pt x="288" y="5393"/>
                </a:cubicBezTo>
                <a:lnTo>
                  <a:pt x="8857" y="9901"/>
                </a:lnTo>
                <a:cubicBezTo>
                  <a:pt x="9076" y="10015"/>
                  <a:pt x="9368" y="10033"/>
                  <a:pt x="9604" y="9947"/>
                </a:cubicBezTo>
                <a:cubicBezTo>
                  <a:pt x="9846" y="9861"/>
                  <a:pt x="10000" y="9685"/>
                  <a:pt x="10000" y="9495"/>
                </a:cubicBezTo>
                <a:lnTo>
                  <a:pt x="10000" y="506"/>
                </a:lnTo>
                <a:cubicBezTo>
                  <a:pt x="10000" y="316"/>
                  <a:pt x="9848" y="140"/>
                  <a:pt x="9607" y="54"/>
                </a:cubicBezTo>
              </a:path>
            </a:pathLst>
          </a:custGeom>
          <a:solidFill>
            <a:schemeClr val="tx2"/>
          </a:solidFill>
          <a:ln>
            <a:noFill/>
          </a:ln>
          <a:effectLst>
            <a:innerShdw blurRad="50800" dist="139700" dir="4800000">
              <a:prstClr val="black">
                <a:alpha val="30000"/>
              </a:prstClr>
            </a:innerShdw>
          </a:effectLst>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72" name="Freeform 71">
            <a:extLst>
              <a:ext uri="{FF2B5EF4-FFF2-40B4-BE49-F238E27FC236}">
                <a16:creationId xmlns:a16="http://schemas.microsoft.com/office/drawing/2014/main" id="{B44258B2-F32E-4D4C-A398-73A77BE4F102}"/>
              </a:ext>
            </a:extLst>
          </p:cNvPr>
          <p:cNvSpPr>
            <a:spLocks/>
          </p:cNvSpPr>
          <p:nvPr/>
        </p:nvSpPr>
        <p:spPr bwMode="auto">
          <a:xfrm>
            <a:off x="5901532" y="2564013"/>
            <a:ext cx="733034" cy="1033565"/>
          </a:xfrm>
          <a:custGeom>
            <a:avLst/>
            <a:gdLst>
              <a:gd name="T0" fmla="*/ 4146 w 9469"/>
              <a:gd name="T1" fmla="*/ 53 h 6130"/>
              <a:gd name="T2" fmla="*/ 3823 w 9469"/>
              <a:gd name="T3" fmla="*/ 80 h 6130"/>
              <a:gd name="T4" fmla="*/ 126 w 9469"/>
              <a:gd name="T5" fmla="*/ 2808 h 6130"/>
              <a:gd name="T6" fmla="*/ 1 w 9469"/>
              <a:gd name="T7" fmla="*/ 3056 h 6130"/>
              <a:gd name="T8" fmla="*/ 125 w 9469"/>
              <a:gd name="T9" fmla="*/ 3304 h 6130"/>
              <a:gd name="T10" fmla="*/ 3822 w 9469"/>
              <a:gd name="T11" fmla="*/ 6050 h 6130"/>
              <a:gd name="T12" fmla="*/ 4145 w 9469"/>
              <a:gd name="T13" fmla="*/ 6077 h 6130"/>
              <a:gd name="T14" fmla="*/ 4315 w 9469"/>
              <a:gd name="T15" fmla="*/ 5802 h 6130"/>
              <a:gd name="T16" fmla="*/ 4315 w 9469"/>
              <a:gd name="T17" fmla="*/ 4686 h 6130"/>
              <a:gd name="T18" fmla="*/ 9160 w 9469"/>
              <a:gd name="T19" fmla="*/ 4686 h 6130"/>
              <a:gd name="T20" fmla="*/ 9379 w 9469"/>
              <a:gd name="T21" fmla="*/ 4596 h 6130"/>
              <a:gd name="T22" fmla="*/ 9469 w 9469"/>
              <a:gd name="T23" fmla="*/ 4378 h 6130"/>
              <a:gd name="T24" fmla="*/ 9469 w 9469"/>
              <a:gd name="T25" fmla="*/ 1752 h 6130"/>
              <a:gd name="T26" fmla="*/ 9379 w 9469"/>
              <a:gd name="T27" fmla="*/ 1534 h 6130"/>
              <a:gd name="T28" fmla="*/ 9160 w 9469"/>
              <a:gd name="T29" fmla="*/ 1444 h 6130"/>
              <a:gd name="T30" fmla="*/ 4315 w 9469"/>
              <a:gd name="T31" fmla="*/ 1444 h 6130"/>
              <a:gd name="T32" fmla="*/ 4315 w 9469"/>
              <a:gd name="T33" fmla="*/ 328 h 6130"/>
              <a:gd name="T34" fmla="*/ 4146 w 9469"/>
              <a:gd name="T35" fmla="*/ 53 h 6130"/>
              <a:gd name="connsiteX0" fmla="*/ 4378 w 10000"/>
              <a:gd name="connsiteY0" fmla="*/ 54 h 9935"/>
              <a:gd name="connsiteX1" fmla="*/ 4037 w 10000"/>
              <a:gd name="connsiteY1" fmla="*/ 99 h 9935"/>
              <a:gd name="connsiteX2" fmla="*/ 133 w 10000"/>
              <a:gd name="connsiteY2" fmla="*/ 4549 h 9935"/>
              <a:gd name="connsiteX3" fmla="*/ 1 w 10000"/>
              <a:gd name="connsiteY3" fmla="*/ 4953 h 9935"/>
              <a:gd name="connsiteX4" fmla="*/ 132 w 10000"/>
              <a:gd name="connsiteY4" fmla="*/ 5358 h 9935"/>
              <a:gd name="connsiteX5" fmla="*/ 4036 w 10000"/>
              <a:gd name="connsiteY5" fmla="*/ 9837 h 9935"/>
              <a:gd name="connsiteX6" fmla="*/ 4377 w 10000"/>
              <a:gd name="connsiteY6" fmla="*/ 9882 h 9935"/>
              <a:gd name="connsiteX7" fmla="*/ 4557 w 10000"/>
              <a:gd name="connsiteY7" fmla="*/ 9433 h 9935"/>
              <a:gd name="connsiteX8" fmla="*/ 4557 w 10000"/>
              <a:gd name="connsiteY8" fmla="*/ 7612 h 9935"/>
              <a:gd name="connsiteX9" fmla="*/ 9905 w 10000"/>
              <a:gd name="connsiteY9" fmla="*/ 7466 h 9935"/>
              <a:gd name="connsiteX10" fmla="*/ 10000 w 10000"/>
              <a:gd name="connsiteY10" fmla="*/ 7110 h 9935"/>
              <a:gd name="connsiteX11" fmla="*/ 10000 w 10000"/>
              <a:gd name="connsiteY11" fmla="*/ 2826 h 9935"/>
              <a:gd name="connsiteX12" fmla="*/ 9905 w 10000"/>
              <a:gd name="connsiteY12" fmla="*/ 2470 h 9935"/>
              <a:gd name="connsiteX13" fmla="*/ 9674 w 10000"/>
              <a:gd name="connsiteY13" fmla="*/ 2324 h 9935"/>
              <a:gd name="connsiteX14" fmla="*/ 4557 w 10000"/>
              <a:gd name="connsiteY14" fmla="*/ 2324 h 9935"/>
              <a:gd name="connsiteX15" fmla="*/ 4557 w 10000"/>
              <a:gd name="connsiteY15" fmla="*/ 503 h 9935"/>
              <a:gd name="connsiteX16" fmla="*/ 4378 w 10000"/>
              <a:gd name="connsiteY16" fmla="*/ 54 h 9935"/>
              <a:gd name="connsiteX0" fmla="*/ 4378 w 10334"/>
              <a:gd name="connsiteY0" fmla="*/ 54 h 10000"/>
              <a:gd name="connsiteX1" fmla="*/ 4037 w 10334"/>
              <a:gd name="connsiteY1" fmla="*/ 100 h 10000"/>
              <a:gd name="connsiteX2" fmla="*/ 133 w 10334"/>
              <a:gd name="connsiteY2" fmla="*/ 4579 h 10000"/>
              <a:gd name="connsiteX3" fmla="*/ 1 w 10334"/>
              <a:gd name="connsiteY3" fmla="*/ 4985 h 10000"/>
              <a:gd name="connsiteX4" fmla="*/ 132 w 10334"/>
              <a:gd name="connsiteY4" fmla="*/ 5393 h 10000"/>
              <a:gd name="connsiteX5" fmla="*/ 4036 w 10334"/>
              <a:gd name="connsiteY5" fmla="*/ 9901 h 10000"/>
              <a:gd name="connsiteX6" fmla="*/ 4377 w 10334"/>
              <a:gd name="connsiteY6" fmla="*/ 9947 h 10000"/>
              <a:gd name="connsiteX7" fmla="*/ 4557 w 10334"/>
              <a:gd name="connsiteY7" fmla="*/ 9495 h 10000"/>
              <a:gd name="connsiteX8" fmla="*/ 4557 w 10334"/>
              <a:gd name="connsiteY8" fmla="*/ 7662 h 10000"/>
              <a:gd name="connsiteX9" fmla="*/ 9905 w 10334"/>
              <a:gd name="connsiteY9" fmla="*/ 7515 h 10000"/>
              <a:gd name="connsiteX10" fmla="*/ 10000 w 10334"/>
              <a:gd name="connsiteY10" fmla="*/ 2844 h 10000"/>
              <a:gd name="connsiteX11" fmla="*/ 9905 w 10334"/>
              <a:gd name="connsiteY11" fmla="*/ 2486 h 10000"/>
              <a:gd name="connsiteX12" fmla="*/ 9674 w 10334"/>
              <a:gd name="connsiteY12" fmla="*/ 2339 h 10000"/>
              <a:gd name="connsiteX13" fmla="*/ 4557 w 10334"/>
              <a:gd name="connsiteY13" fmla="*/ 2339 h 10000"/>
              <a:gd name="connsiteX14" fmla="*/ 4557 w 10334"/>
              <a:gd name="connsiteY14" fmla="*/ 506 h 10000"/>
              <a:gd name="connsiteX15" fmla="*/ 4378 w 10334"/>
              <a:gd name="connsiteY15" fmla="*/ 54 h 10000"/>
              <a:gd name="connsiteX0" fmla="*/ 4378 w 10000"/>
              <a:gd name="connsiteY0" fmla="*/ 54 h 10000"/>
              <a:gd name="connsiteX1" fmla="*/ 4037 w 10000"/>
              <a:gd name="connsiteY1" fmla="*/ 100 h 10000"/>
              <a:gd name="connsiteX2" fmla="*/ 133 w 10000"/>
              <a:gd name="connsiteY2" fmla="*/ 4579 h 10000"/>
              <a:gd name="connsiteX3" fmla="*/ 1 w 10000"/>
              <a:gd name="connsiteY3" fmla="*/ 4985 h 10000"/>
              <a:gd name="connsiteX4" fmla="*/ 132 w 10000"/>
              <a:gd name="connsiteY4" fmla="*/ 5393 h 10000"/>
              <a:gd name="connsiteX5" fmla="*/ 4036 w 10000"/>
              <a:gd name="connsiteY5" fmla="*/ 9901 h 10000"/>
              <a:gd name="connsiteX6" fmla="*/ 4377 w 10000"/>
              <a:gd name="connsiteY6" fmla="*/ 9947 h 10000"/>
              <a:gd name="connsiteX7" fmla="*/ 4557 w 10000"/>
              <a:gd name="connsiteY7" fmla="*/ 9495 h 10000"/>
              <a:gd name="connsiteX8" fmla="*/ 4557 w 10000"/>
              <a:gd name="connsiteY8" fmla="*/ 7662 h 10000"/>
              <a:gd name="connsiteX9" fmla="*/ 10000 w 10000"/>
              <a:gd name="connsiteY9" fmla="*/ 2844 h 10000"/>
              <a:gd name="connsiteX10" fmla="*/ 9905 w 10000"/>
              <a:gd name="connsiteY10" fmla="*/ 2486 h 10000"/>
              <a:gd name="connsiteX11" fmla="*/ 9674 w 10000"/>
              <a:gd name="connsiteY11" fmla="*/ 2339 h 10000"/>
              <a:gd name="connsiteX12" fmla="*/ 4557 w 10000"/>
              <a:gd name="connsiteY12" fmla="*/ 2339 h 10000"/>
              <a:gd name="connsiteX13" fmla="*/ 4557 w 10000"/>
              <a:gd name="connsiteY13" fmla="*/ 506 h 10000"/>
              <a:gd name="connsiteX14" fmla="*/ 4378 w 10000"/>
              <a:gd name="connsiteY14" fmla="*/ 54 h 10000"/>
              <a:gd name="connsiteX0" fmla="*/ 4378 w 9905"/>
              <a:gd name="connsiteY0" fmla="*/ 54 h 10000"/>
              <a:gd name="connsiteX1" fmla="*/ 4037 w 9905"/>
              <a:gd name="connsiteY1" fmla="*/ 100 h 10000"/>
              <a:gd name="connsiteX2" fmla="*/ 133 w 9905"/>
              <a:gd name="connsiteY2" fmla="*/ 4579 h 10000"/>
              <a:gd name="connsiteX3" fmla="*/ 1 w 9905"/>
              <a:gd name="connsiteY3" fmla="*/ 4985 h 10000"/>
              <a:gd name="connsiteX4" fmla="*/ 132 w 9905"/>
              <a:gd name="connsiteY4" fmla="*/ 5393 h 10000"/>
              <a:gd name="connsiteX5" fmla="*/ 4036 w 9905"/>
              <a:gd name="connsiteY5" fmla="*/ 9901 h 10000"/>
              <a:gd name="connsiteX6" fmla="*/ 4377 w 9905"/>
              <a:gd name="connsiteY6" fmla="*/ 9947 h 10000"/>
              <a:gd name="connsiteX7" fmla="*/ 4557 w 9905"/>
              <a:gd name="connsiteY7" fmla="*/ 9495 h 10000"/>
              <a:gd name="connsiteX8" fmla="*/ 4557 w 9905"/>
              <a:gd name="connsiteY8" fmla="*/ 7662 h 10000"/>
              <a:gd name="connsiteX9" fmla="*/ 9905 w 9905"/>
              <a:gd name="connsiteY9" fmla="*/ 2486 h 10000"/>
              <a:gd name="connsiteX10" fmla="*/ 9674 w 9905"/>
              <a:gd name="connsiteY10" fmla="*/ 2339 h 10000"/>
              <a:gd name="connsiteX11" fmla="*/ 4557 w 9905"/>
              <a:gd name="connsiteY11" fmla="*/ 2339 h 10000"/>
              <a:gd name="connsiteX12" fmla="*/ 4557 w 9905"/>
              <a:gd name="connsiteY12" fmla="*/ 506 h 10000"/>
              <a:gd name="connsiteX13" fmla="*/ 4378 w 9905"/>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9767 w 10000"/>
              <a:gd name="connsiteY10" fmla="*/ 2573 h 10000"/>
              <a:gd name="connsiteX11" fmla="*/ 4601 w 10000"/>
              <a:gd name="connsiteY11" fmla="*/ 2339 h 10000"/>
              <a:gd name="connsiteX12" fmla="*/ 4601 w 10000"/>
              <a:gd name="connsiteY12" fmla="*/ 506 h 10000"/>
              <a:gd name="connsiteX13" fmla="*/ 4420 w 10000"/>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4601 w 10000"/>
              <a:gd name="connsiteY10" fmla="*/ 2339 h 10000"/>
              <a:gd name="connsiteX11" fmla="*/ 4601 w 10000"/>
              <a:gd name="connsiteY11" fmla="*/ 506 h 10000"/>
              <a:gd name="connsiteX12" fmla="*/ 4420 w 10000"/>
              <a:gd name="connsiteY12" fmla="*/ 54 h 10000"/>
              <a:gd name="connsiteX0" fmla="*/ 4420 w 4601"/>
              <a:gd name="connsiteY0" fmla="*/ 54 h 10000"/>
              <a:gd name="connsiteX1" fmla="*/ 4076 w 4601"/>
              <a:gd name="connsiteY1" fmla="*/ 100 h 10000"/>
              <a:gd name="connsiteX2" fmla="*/ 134 w 4601"/>
              <a:gd name="connsiteY2" fmla="*/ 4579 h 10000"/>
              <a:gd name="connsiteX3" fmla="*/ 1 w 4601"/>
              <a:gd name="connsiteY3" fmla="*/ 4985 h 10000"/>
              <a:gd name="connsiteX4" fmla="*/ 133 w 4601"/>
              <a:gd name="connsiteY4" fmla="*/ 5393 h 10000"/>
              <a:gd name="connsiteX5" fmla="*/ 4075 w 4601"/>
              <a:gd name="connsiteY5" fmla="*/ 9901 h 10000"/>
              <a:gd name="connsiteX6" fmla="*/ 4419 w 4601"/>
              <a:gd name="connsiteY6" fmla="*/ 9947 h 10000"/>
              <a:gd name="connsiteX7" fmla="*/ 4601 w 4601"/>
              <a:gd name="connsiteY7" fmla="*/ 9495 h 10000"/>
              <a:gd name="connsiteX8" fmla="*/ 4601 w 4601"/>
              <a:gd name="connsiteY8" fmla="*/ 7662 h 10000"/>
              <a:gd name="connsiteX9" fmla="*/ 4601 w 4601"/>
              <a:gd name="connsiteY9" fmla="*/ 2339 h 10000"/>
              <a:gd name="connsiteX10" fmla="*/ 4601 w 4601"/>
              <a:gd name="connsiteY10" fmla="*/ 506 h 10000"/>
              <a:gd name="connsiteX11" fmla="*/ 4420 w 4601"/>
              <a:gd name="connsiteY11" fmla="*/ 54 h 10000"/>
              <a:gd name="connsiteX0" fmla="*/ 9606 w 9999"/>
              <a:gd name="connsiteY0" fmla="*/ 54 h 10000"/>
              <a:gd name="connsiteX1" fmla="*/ 8858 w 9999"/>
              <a:gd name="connsiteY1" fmla="*/ 100 h 10000"/>
              <a:gd name="connsiteX2" fmla="*/ 290 w 9999"/>
              <a:gd name="connsiteY2" fmla="*/ 4579 h 10000"/>
              <a:gd name="connsiteX3" fmla="*/ 1 w 9999"/>
              <a:gd name="connsiteY3" fmla="*/ 4985 h 10000"/>
              <a:gd name="connsiteX4" fmla="*/ 288 w 9999"/>
              <a:gd name="connsiteY4" fmla="*/ 5393 h 10000"/>
              <a:gd name="connsiteX5" fmla="*/ 8856 w 9999"/>
              <a:gd name="connsiteY5" fmla="*/ 9901 h 10000"/>
              <a:gd name="connsiteX6" fmla="*/ 9603 w 9999"/>
              <a:gd name="connsiteY6" fmla="*/ 9947 h 10000"/>
              <a:gd name="connsiteX7" fmla="*/ 9999 w 9999"/>
              <a:gd name="connsiteY7" fmla="*/ 9495 h 10000"/>
              <a:gd name="connsiteX8" fmla="*/ 9999 w 9999"/>
              <a:gd name="connsiteY8" fmla="*/ 7662 h 10000"/>
              <a:gd name="connsiteX9" fmla="*/ 9999 w 9999"/>
              <a:gd name="connsiteY9" fmla="*/ 506 h 10000"/>
              <a:gd name="connsiteX10" fmla="*/ 9606 w 9999"/>
              <a:gd name="connsiteY10" fmla="*/ 54 h 10000"/>
              <a:gd name="connsiteX0" fmla="*/ 9607 w 10000"/>
              <a:gd name="connsiteY0" fmla="*/ 54 h 10000"/>
              <a:gd name="connsiteX1" fmla="*/ 8859 w 10000"/>
              <a:gd name="connsiteY1" fmla="*/ 100 h 10000"/>
              <a:gd name="connsiteX2" fmla="*/ 290 w 10000"/>
              <a:gd name="connsiteY2" fmla="*/ 4579 h 10000"/>
              <a:gd name="connsiteX3" fmla="*/ 1 w 10000"/>
              <a:gd name="connsiteY3" fmla="*/ 4985 h 10000"/>
              <a:gd name="connsiteX4" fmla="*/ 288 w 10000"/>
              <a:gd name="connsiteY4" fmla="*/ 5393 h 10000"/>
              <a:gd name="connsiteX5" fmla="*/ 8857 w 10000"/>
              <a:gd name="connsiteY5" fmla="*/ 9901 h 10000"/>
              <a:gd name="connsiteX6" fmla="*/ 9604 w 10000"/>
              <a:gd name="connsiteY6" fmla="*/ 9947 h 10000"/>
              <a:gd name="connsiteX7" fmla="*/ 10000 w 10000"/>
              <a:gd name="connsiteY7" fmla="*/ 9495 h 10000"/>
              <a:gd name="connsiteX8" fmla="*/ 10000 w 10000"/>
              <a:gd name="connsiteY8" fmla="*/ 506 h 10000"/>
              <a:gd name="connsiteX9" fmla="*/ 9607 w 10000"/>
              <a:gd name="connsiteY9" fmla="*/ 5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9607" y="54"/>
                </a:moveTo>
                <a:cubicBezTo>
                  <a:pt x="9368" y="-32"/>
                  <a:pt x="9078" y="-14"/>
                  <a:pt x="8859" y="100"/>
                </a:cubicBezTo>
                <a:lnTo>
                  <a:pt x="290" y="4579"/>
                </a:lnTo>
                <a:cubicBezTo>
                  <a:pt x="108" y="4673"/>
                  <a:pt x="1" y="4824"/>
                  <a:pt x="1" y="4985"/>
                </a:cubicBezTo>
                <a:cubicBezTo>
                  <a:pt x="-1" y="5146"/>
                  <a:pt x="105" y="5297"/>
                  <a:pt x="288" y="5393"/>
                </a:cubicBezTo>
                <a:lnTo>
                  <a:pt x="8857" y="9901"/>
                </a:lnTo>
                <a:cubicBezTo>
                  <a:pt x="9076" y="10015"/>
                  <a:pt x="9368" y="10033"/>
                  <a:pt x="9604" y="9947"/>
                </a:cubicBezTo>
                <a:cubicBezTo>
                  <a:pt x="9846" y="9861"/>
                  <a:pt x="10000" y="9685"/>
                  <a:pt x="10000" y="9495"/>
                </a:cubicBezTo>
                <a:lnTo>
                  <a:pt x="10000" y="506"/>
                </a:lnTo>
                <a:cubicBezTo>
                  <a:pt x="10000" y="316"/>
                  <a:pt x="9848" y="140"/>
                  <a:pt x="9607" y="54"/>
                </a:cubicBezTo>
              </a:path>
            </a:pathLst>
          </a:custGeom>
          <a:solidFill>
            <a:schemeClr val="accent2"/>
          </a:solidFill>
          <a:ln>
            <a:noFill/>
          </a:ln>
          <a:effectLst>
            <a:innerShdw blurRad="50800" dist="139700" dir="16200000">
              <a:prstClr val="black">
                <a:alpha val="30000"/>
              </a:prstClr>
            </a:innerShdw>
          </a:effectLst>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73" name="Freeform 72">
            <a:extLst>
              <a:ext uri="{FF2B5EF4-FFF2-40B4-BE49-F238E27FC236}">
                <a16:creationId xmlns:a16="http://schemas.microsoft.com/office/drawing/2014/main" id="{D9EC40F7-4516-474D-B161-0A604B9F0F86}"/>
              </a:ext>
            </a:extLst>
          </p:cNvPr>
          <p:cNvSpPr>
            <a:spLocks/>
          </p:cNvSpPr>
          <p:nvPr/>
        </p:nvSpPr>
        <p:spPr bwMode="auto">
          <a:xfrm>
            <a:off x="5901532" y="4106662"/>
            <a:ext cx="733034" cy="1033565"/>
          </a:xfrm>
          <a:custGeom>
            <a:avLst/>
            <a:gdLst>
              <a:gd name="T0" fmla="*/ 4146 w 9469"/>
              <a:gd name="T1" fmla="*/ 53 h 6130"/>
              <a:gd name="T2" fmla="*/ 3823 w 9469"/>
              <a:gd name="T3" fmla="*/ 80 h 6130"/>
              <a:gd name="T4" fmla="*/ 126 w 9469"/>
              <a:gd name="T5" fmla="*/ 2808 h 6130"/>
              <a:gd name="T6" fmla="*/ 1 w 9469"/>
              <a:gd name="T7" fmla="*/ 3056 h 6130"/>
              <a:gd name="T8" fmla="*/ 125 w 9469"/>
              <a:gd name="T9" fmla="*/ 3304 h 6130"/>
              <a:gd name="T10" fmla="*/ 3822 w 9469"/>
              <a:gd name="T11" fmla="*/ 6050 h 6130"/>
              <a:gd name="T12" fmla="*/ 4145 w 9469"/>
              <a:gd name="T13" fmla="*/ 6077 h 6130"/>
              <a:gd name="T14" fmla="*/ 4315 w 9469"/>
              <a:gd name="T15" fmla="*/ 5802 h 6130"/>
              <a:gd name="T16" fmla="*/ 4315 w 9469"/>
              <a:gd name="T17" fmla="*/ 4686 h 6130"/>
              <a:gd name="T18" fmla="*/ 9160 w 9469"/>
              <a:gd name="T19" fmla="*/ 4686 h 6130"/>
              <a:gd name="T20" fmla="*/ 9379 w 9469"/>
              <a:gd name="T21" fmla="*/ 4596 h 6130"/>
              <a:gd name="T22" fmla="*/ 9469 w 9469"/>
              <a:gd name="T23" fmla="*/ 4378 h 6130"/>
              <a:gd name="T24" fmla="*/ 9469 w 9469"/>
              <a:gd name="T25" fmla="*/ 1752 h 6130"/>
              <a:gd name="T26" fmla="*/ 9379 w 9469"/>
              <a:gd name="T27" fmla="*/ 1534 h 6130"/>
              <a:gd name="T28" fmla="*/ 9160 w 9469"/>
              <a:gd name="T29" fmla="*/ 1444 h 6130"/>
              <a:gd name="T30" fmla="*/ 4315 w 9469"/>
              <a:gd name="T31" fmla="*/ 1444 h 6130"/>
              <a:gd name="T32" fmla="*/ 4315 w 9469"/>
              <a:gd name="T33" fmla="*/ 328 h 6130"/>
              <a:gd name="T34" fmla="*/ 4146 w 9469"/>
              <a:gd name="T35" fmla="*/ 53 h 6130"/>
              <a:gd name="connsiteX0" fmla="*/ 4378 w 10000"/>
              <a:gd name="connsiteY0" fmla="*/ 54 h 9935"/>
              <a:gd name="connsiteX1" fmla="*/ 4037 w 10000"/>
              <a:gd name="connsiteY1" fmla="*/ 99 h 9935"/>
              <a:gd name="connsiteX2" fmla="*/ 133 w 10000"/>
              <a:gd name="connsiteY2" fmla="*/ 4549 h 9935"/>
              <a:gd name="connsiteX3" fmla="*/ 1 w 10000"/>
              <a:gd name="connsiteY3" fmla="*/ 4953 h 9935"/>
              <a:gd name="connsiteX4" fmla="*/ 132 w 10000"/>
              <a:gd name="connsiteY4" fmla="*/ 5358 h 9935"/>
              <a:gd name="connsiteX5" fmla="*/ 4036 w 10000"/>
              <a:gd name="connsiteY5" fmla="*/ 9837 h 9935"/>
              <a:gd name="connsiteX6" fmla="*/ 4377 w 10000"/>
              <a:gd name="connsiteY6" fmla="*/ 9882 h 9935"/>
              <a:gd name="connsiteX7" fmla="*/ 4557 w 10000"/>
              <a:gd name="connsiteY7" fmla="*/ 9433 h 9935"/>
              <a:gd name="connsiteX8" fmla="*/ 4557 w 10000"/>
              <a:gd name="connsiteY8" fmla="*/ 7612 h 9935"/>
              <a:gd name="connsiteX9" fmla="*/ 9905 w 10000"/>
              <a:gd name="connsiteY9" fmla="*/ 7466 h 9935"/>
              <a:gd name="connsiteX10" fmla="*/ 10000 w 10000"/>
              <a:gd name="connsiteY10" fmla="*/ 7110 h 9935"/>
              <a:gd name="connsiteX11" fmla="*/ 10000 w 10000"/>
              <a:gd name="connsiteY11" fmla="*/ 2826 h 9935"/>
              <a:gd name="connsiteX12" fmla="*/ 9905 w 10000"/>
              <a:gd name="connsiteY12" fmla="*/ 2470 h 9935"/>
              <a:gd name="connsiteX13" fmla="*/ 9674 w 10000"/>
              <a:gd name="connsiteY13" fmla="*/ 2324 h 9935"/>
              <a:gd name="connsiteX14" fmla="*/ 4557 w 10000"/>
              <a:gd name="connsiteY14" fmla="*/ 2324 h 9935"/>
              <a:gd name="connsiteX15" fmla="*/ 4557 w 10000"/>
              <a:gd name="connsiteY15" fmla="*/ 503 h 9935"/>
              <a:gd name="connsiteX16" fmla="*/ 4378 w 10000"/>
              <a:gd name="connsiteY16" fmla="*/ 54 h 9935"/>
              <a:gd name="connsiteX0" fmla="*/ 4378 w 10334"/>
              <a:gd name="connsiteY0" fmla="*/ 54 h 10000"/>
              <a:gd name="connsiteX1" fmla="*/ 4037 w 10334"/>
              <a:gd name="connsiteY1" fmla="*/ 100 h 10000"/>
              <a:gd name="connsiteX2" fmla="*/ 133 w 10334"/>
              <a:gd name="connsiteY2" fmla="*/ 4579 h 10000"/>
              <a:gd name="connsiteX3" fmla="*/ 1 w 10334"/>
              <a:gd name="connsiteY3" fmla="*/ 4985 h 10000"/>
              <a:gd name="connsiteX4" fmla="*/ 132 w 10334"/>
              <a:gd name="connsiteY4" fmla="*/ 5393 h 10000"/>
              <a:gd name="connsiteX5" fmla="*/ 4036 w 10334"/>
              <a:gd name="connsiteY5" fmla="*/ 9901 h 10000"/>
              <a:gd name="connsiteX6" fmla="*/ 4377 w 10334"/>
              <a:gd name="connsiteY6" fmla="*/ 9947 h 10000"/>
              <a:gd name="connsiteX7" fmla="*/ 4557 w 10334"/>
              <a:gd name="connsiteY7" fmla="*/ 9495 h 10000"/>
              <a:gd name="connsiteX8" fmla="*/ 4557 w 10334"/>
              <a:gd name="connsiteY8" fmla="*/ 7662 h 10000"/>
              <a:gd name="connsiteX9" fmla="*/ 9905 w 10334"/>
              <a:gd name="connsiteY9" fmla="*/ 7515 h 10000"/>
              <a:gd name="connsiteX10" fmla="*/ 10000 w 10334"/>
              <a:gd name="connsiteY10" fmla="*/ 2844 h 10000"/>
              <a:gd name="connsiteX11" fmla="*/ 9905 w 10334"/>
              <a:gd name="connsiteY11" fmla="*/ 2486 h 10000"/>
              <a:gd name="connsiteX12" fmla="*/ 9674 w 10334"/>
              <a:gd name="connsiteY12" fmla="*/ 2339 h 10000"/>
              <a:gd name="connsiteX13" fmla="*/ 4557 w 10334"/>
              <a:gd name="connsiteY13" fmla="*/ 2339 h 10000"/>
              <a:gd name="connsiteX14" fmla="*/ 4557 w 10334"/>
              <a:gd name="connsiteY14" fmla="*/ 506 h 10000"/>
              <a:gd name="connsiteX15" fmla="*/ 4378 w 10334"/>
              <a:gd name="connsiteY15" fmla="*/ 54 h 10000"/>
              <a:gd name="connsiteX0" fmla="*/ 4378 w 10000"/>
              <a:gd name="connsiteY0" fmla="*/ 54 h 10000"/>
              <a:gd name="connsiteX1" fmla="*/ 4037 w 10000"/>
              <a:gd name="connsiteY1" fmla="*/ 100 h 10000"/>
              <a:gd name="connsiteX2" fmla="*/ 133 w 10000"/>
              <a:gd name="connsiteY2" fmla="*/ 4579 h 10000"/>
              <a:gd name="connsiteX3" fmla="*/ 1 w 10000"/>
              <a:gd name="connsiteY3" fmla="*/ 4985 h 10000"/>
              <a:gd name="connsiteX4" fmla="*/ 132 w 10000"/>
              <a:gd name="connsiteY4" fmla="*/ 5393 h 10000"/>
              <a:gd name="connsiteX5" fmla="*/ 4036 w 10000"/>
              <a:gd name="connsiteY5" fmla="*/ 9901 h 10000"/>
              <a:gd name="connsiteX6" fmla="*/ 4377 w 10000"/>
              <a:gd name="connsiteY6" fmla="*/ 9947 h 10000"/>
              <a:gd name="connsiteX7" fmla="*/ 4557 w 10000"/>
              <a:gd name="connsiteY7" fmla="*/ 9495 h 10000"/>
              <a:gd name="connsiteX8" fmla="*/ 4557 w 10000"/>
              <a:gd name="connsiteY8" fmla="*/ 7662 h 10000"/>
              <a:gd name="connsiteX9" fmla="*/ 10000 w 10000"/>
              <a:gd name="connsiteY9" fmla="*/ 2844 h 10000"/>
              <a:gd name="connsiteX10" fmla="*/ 9905 w 10000"/>
              <a:gd name="connsiteY10" fmla="*/ 2486 h 10000"/>
              <a:gd name="connsiteX11" fmla="*/ 9674 w 10000"/>
              <a:gd name="connsiteY11" fmla="*/ 2339 h 10000"/>
              <a:gd name="connsiteX12" fmla="*/ 4557 w 10000"/>
              <a:gd name="connsiteY12" fmla="*/ 2339 h 10000"/>
              <a:gd name="connsiteX13" fmla="*/ 4557 w 10000"/>
              <a:gd name="connsiteY13" fmla="*/ 506 h 10000"/>
              <a:gd name="connsiteX14" fmla="*/ 4378 w 10000"/>
              <a:gd name="connsiteY14" fmla="*/ 54 h 10000"/>
              <a:gd name="connsiteX0" fmla="*/ 4378 w 9905"/>
              <a:gd name="connsiteY0" fmla="*/ 54 h 10000"/>
              <a:gd name="connsiteX1" fmla="*/ 4037 w 9905"/>
              <a:gd name="connsiteY1" fmla="*/ 100 h 10000"/>
              <a:gd name="connsiteX2" fmla="*/ 133 w 9905"/>
              <a:gd name="connsiteY2" fmla="*/ 4579 h 10000"/>
              <a:gd name="connsiteX3" fmla="*/ 1 w 9905"/>
              <a:gd name="connsiteY3" fmla="*/ 4985 h 10000"/>
              <a:gd name="connsiteX4" fmla="*/ 132 w 9905"/>
              <a:gd name="connsiteY4" fmla="*/ 5393 h 10000"/>
              <a:gd name="connsiteX5" fmla="*/ 4036 w 9905"/>
              <a:gd name="connsiteY5" fmla="*/ 9901 h 10000"/>
              <a:gd name="connsiteX6" fmla="*/ 4377 w 9905"/>
              <a:gd name="connsiteY6" fmla="*/ 9947 h 10000"/>
              <a:gd name="connsiteX7" fmla="*/ 4557 w 9905"/>
              <a:gd name="connsiteY7" fmla="*/ 9495 h 10000"/>
              <a:gd name="connsiteX8" fmla="*/ 4557 w 9905"/>
              <a:gd name="connsiteY8" fmla="*/ 7662 h 10000"/>
              <a:gd name="connsiteX9" fmla="*/ 9905 w 9905"/>
              <a:gd name="connsiteY9" fmla="*/ 2486 h 10000"/>
              <a:gd name="connsiteX10" fmla="*/ 9674 w 9905"/>
              <a:gd name="connsiteY10" fmla="*/ 2339 h 10000"/>
              <a:gd name="connsiteX11" fmla="*/ 4557 w 9905"/>
              <a:gd name="connsiteY11" fmla="*/ 2339 h 10000"/>
              <a:gd name="connsiteX12" fmla="*/ 4557 w 9905"/>
              <a:gd name="connsiteY12" fmla="*/ 506 h 10000"/>
              <a:gd name="connsiteX13" fmla="*/ 4378 w 9905"/>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9767 w 10000"/>
              <a:gd name="connsiteY10" fmla="*/ 2573 h 10000"/>
              <a:gd name="connsiteX11" fmla="*/ 4601 w 10000"/>
              <a:gd name="connsiteY11" fmla="*/ 2339 h 10000"/>
              <a:gd name="connsiteX12" fmla="*/ 4601 w 10000"/>
              <a:gd name="connsiteY12" fmla="*/ 506 h 10000"/>
              <a:gd name="connsiteX13" fmla="*/ 4420 w 10000"/>
              <a:gd name="connsiteY13" fmla="*/ 54 h 10000"/>
              <a:gd name="connsiteX0" fmla="*/ 4420 w 10000"/>
              <a:gd name="connsiteY0" fmla="*/ 54 h 10000"/>
              <a:gd name="connsiteX1" fmla="*/ 4076 w 10000"/>
              <a:gd name="connsiteY1" fmla="*/ 100 h 10000"/>
              <a:gd name="connsiteX2" fmla="*/ 134 w 10000"/>
              <a:gd name="connsiteY2" fmla="*/ 4579 h 10000"/>
              <a:gd name="connsiteX3" fmla="*/ 1 w 10000"/>
              <a:gd name="connsiteY3" fmla="*/ 4985 h 10000"/>
              <a:gd name="connsiteX4" fmla="*/ 133 w 10000"/>
              <a:gd name="connsiteY4" fmla="*/ 5393 h 10000"/>
              <a:gd name="connsiteX5" fmla="*/ 4075 w 10000"/>
              <a:gd name="connsiteY5" fmla="*/ 9901 h 10000"/>
              <a:gd name="connsiteX6" fmla="*/ 4419 w 10000"/>
              <a:gd name="connsiteY6" fmla="*/ 9947 h 10000"/>
              <a:gd name="connsiteX7" fmla="*/ 4601 w 10000"/>
              <a:gd name="connsiteY7" fmla="*/ 9495 h 10000"/>
              <a:gd name="connsiteX8" fmla="*/ 4601 w 10000"/>
              <a:gd name="connsiteY8" fmla="*/ 7662 h 10000"/>
              <a:gd name="connsiteX9" fmla="*/ 10000 w 10000"/>
              <a:gd name="connsiteY9" fmla="*/ 2486 h 10000"/>
              <a:gd name="connsiteX10" fmla="*/ 4601 w 10000"/>
              <a:gd name="connsiteY10" fmla="*/ 2339 h 10000"/>
              <a:gd name="connsiteX11" fmla="*/ 4601 w 10000"/>
              <a:gd name="connsiteY11" fmla="*/ 506 h 10000"/>
              <a:gd name="connsiteX12" fmla="*/ 4420 w 10000"/>
              <a:gd name="connsiteY12" fmla="*/ 54 h 10000"/>
              <a:gd name="connsiteX0" fmla="*/ 4420 w 4601"/>
              <a:gd name="connsiteY0" fmla="*/ 54 h 10000"/>
              <a:gd name="connsiteX1" fmla="*/ 4076 w 4601"/>
              <a:gd name="connsiteY1" fmla="*/ 100 h 10000"/>
              <a:gd name="connsiteX2" fmla="*/ 134 w 4601"/>
              <a:gd name="connsiteY2" fmla="*/ 4579 h 10000"/>
              <a:gd name="connsiteX3" fmla="*/ 1 w 4601"/>
              <a:gd name="connsiteY3" fmla="*/ 4985 h 10000"/>
              <a:gd name="connsiteX4" fmla="*/ 133 w 4601"/>
              <a:gd name="connsiteY4" fmla="*/ 5393 h 10000"/>
              <a:gd name="connsiteX5" fmla="*/ 4075 w 4601"/>
              <a:gd name="connsiteY5" fmla="*/ 9901 h 10000"/>
              <a:gd name="connsiteX6" fmla="*/ 4419 w 4601"/>
              <a:gd name="connsiteY6" fmla="*/ 9947 h 10000"/>
              <a:gd name="connsiteX7" fmla="*/ 4601 w 4601"/>
              <a:gd name="connsiteY7" fmla="*/ 9495 h 10000"/>
              <a:gd name="connsiteX8" fmla="*/ 4601 w 4601"/>
              <a:gd name="connsiteY8" fmla="*/ 7662 h 10000"/>
              <a:gd name="connsiteX9" fmla="*/ 4601 w 4601"/>
              <a:gd name="connsiteY9" fmla="*/ 2339 h 10000"/>
              <a:gd name="connsiteX10" fmla="*/ 4601 w 4601"/>
              <a:gd name="connsiteY10" fmla="*/ 506 h 10000"/>
              <a:gd name="connsiteX11" fmla="*/ 4420 w 4601"/>
              <a:gd name="connsiteY11" fmla="*/ 54 h 10000"/>
              <a:gd name="connsiteX0" fmla="*/ 9606 w 9999"/>
              <a:gd name="connsiteY0" fmla="*/ 54 h 10000"/>
              <a:gd name="connsiteX1" fmla="*/ 8858 w 9999"/>
              <a:gd name="connsiteY1" fmla="*/ 100 h 10000"/>
              <a:gd name="connsiteX2" fmla="*/ 290 w 9999"/>
              <a:gd name="connsiteY2" fmla="*/ 4579 h 10000"/>
              <a:gd name="connsiteX3" fmla="*/ 1 w 9999"/>
              <a:gd name="connsiteY3" fmla="*/ 4985 h 10000"/>
              <a:gd name="connsiteX4" fmla="*/ 288 w 9999"/>
              <a:gd name="connsiteY4" fmla="*/ 5393 h 10000"/>
              <a:gd name="connsiteX5" fmla="*/ 8856 w 9999"/>
              <a:gd name="connsiteY5" fmla="*/ 9901 h 10000"/>
              <a:gd name="connsiteX6" fmla="*/ 9603 w 9999"/>
              <a:gd name="connsiteY6" fmla="*/ 9947 h 10000"/>
              <a:gd name="connsiteX7" fmla="*/ 9999 w 9999"/>
              <a:gd name="connsiteY7" fmla="*/ 9495 h 10000"/>
              <a:gd name="connsiteX8" fmla="*/ 9999 w 9999"/>
              <a:gd name="connsiteY8" fmla="*/ 7662 h 10000"/>
              <a:gd name="connsiteX9" fmla="*/ 9999 w 9999"/>
              <a:gd name="connsiteY9" fmla="*/ 506 h 10000"/>
              <a:gd name="connsiteX10" fmla="*/ 9606 w 9999"/>
              <a:gd name="connsiteY10" fmla="*/ 54 h 10000"/>
              <a:gd name="connsiteX0" fmla="*/ 9607 w 10000"/>
              <a:gd name="connsiteY0" fmla="*/ 54 h 10000"/>
              <a:gd name="connsiteX1" fmla="*/ 8859 w 10000"/>
              <a:gd name="connsiteY1" fmla="*/ 100 h 10000"/>
              <a:gd name="connsiteX2" fmla="*/ 290 w 10000"/>
              <a:gd name="connsiteY2" fmla="*/ 4579 h 10000"/>
              <a:gd name="connsiteX3" fmla="*/ 1 w 10000"/>
              <a:gd name="connsiteY3" fmla="*/ 4985 h 10000"/>
              <a:gd name="connsiteX4" fmla="*/ 288 w 10000"/>
              <a:gd name="connsiteY4" fmla="*/ 5393 h 10000"/>
              <a:gd name="connsiteX5" fmla="*/ 8857 w 10000"/>
              <a:gd name="connsiteY5" fmla="*/ 9901 h 10000"/>
              <a:gd name="connsiteX6" fmla="*/ 9604 w 10000"/>
              <a:gd name="connsiteY6" fmla="*/ 9947 h 10000"/>
              <a:gd name="connsiteX7" fmla="*/ 10000 w 10000"/>
              <a:gd name="connsiteY7" fmla="*/ 9495 h 10000"/>
              <a:gd name="connsiteX8" fmla="*/ 10000 w 10000"/>
              <a:gd name="connsiteY8" fmla="*/ 506 h 10000"/>
              <a:gd name="connsiteX9" fmla="*/ 9607 w 10000"/>
              <a:gd name="connsiteY9" fmla="*/ 5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9607" y="54"/>
                </a:moveTo>
                <a:cubicBezTo>
                  <a:pt x="9368" y="-32"/>
                  <a:pt x="9078" y="-14"/>
                  <a:pt x="8859" y="100"/>
                </a:cubicBezTo>
                <a:lnTo>
                  <a:pt x="290" y="4579"/>
                </a:lnTo>
                <a:cubicBezTo>
                  <a:pt x="108" y="4673"/>
                  <a:pt x="1" y="4824"/>
                  <a:pt x="1" y="4985"/>
                </a:cubicBezTo>
                <a:cubicBezTo>
                  <a:pt x="-1" y="5146"/>
                  <a:pt x="105" y="5297"/>
                  <a:pt x="288" y="5393"/>
                </a:cubicBezTo>
                <a:lnTo>
                  <a:pt x="8857" y="9901"/>
                </a:lnTo>
                <a:cubicBezTo>
                  <a:pt x="9076" y="10015"/>
                  <a:pt x="9368" y="10033"/>
                  <a:pt x="9604" y="9947"/>
                </a:cubicBezTo>
                <a:cubicBezTo>
                  <a:pt x="9846" y="9861"/>
                  <a:pt x="10000" y="9685"/>
                  <a:pt x="10000" y="9495"/>
                </a:cubicBezTo>
                <a:lnTo>
                  <a:pt x="10000" y="506"/>
                </a:lnTo>
                <a:cubicBezTo>
                  <a:pt x="10000" y="316"/>
                  <a:pt x="9848" y="140"/>
                  <a:pt x="9607" y="54"/>
                </a:cubicBezTo>
              </a:path>
            </a:pathLst>
          </a:custGeom>
          <a:solidFill>
            <a:schemeClr val="accent6"/>
          </a:solidFill>
          <a:ln>
            <a:noFill/>
          </a:ln>
          <a:effectLst>
            <a:innerShdw blurRad="50800" dist="139700" dir="16200000">
              <a:prstClr val="black">
                <a:alpha val="30000"/>
              </a:prstClr>
            </a:innerShdw>
          </a:effectLst>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dirty="0"/>
          </a:p>
        </p:txBody>
      </p:sp>
      <p:sp>
        <p:nvSpPr>
          <p:cNvPr id="98" name="TextBox 37">
            <a:extLst>
              <a:ext uri="{FF2B5EF4-FFF2-40B4-BE49-F238E27FC236}">
                <a16:creationId xmlns:a16="http://schemas.microsoft.com/office/drawing/2014/main" id="{A0510B7F-5FB0-4A5C-93A6-A4745372B1F8}"/>
              </a:ext>
            </a:extLst>
          </p:cNvPr>
          <p:cNvSpPr txBox="1"/>
          <p:nvPr/>
        </p:nvSpPr>
        <p:spPr>
          <a:xfrm>
            <a:off x="7004367" y="2726055"/>
            <a:ext cx="2202816" cy="738664"/>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noProof="1">
                <a:solidFill>
                  <a:schemeClr val="bg1"/>
                </a:solidFill>
              </a:rPr>
              <a:t>200 Videos</a:t>
            </a:r>
          </a:p>
          <a:p>
            <a:pPr algn="ctr"/>
            <a:r>
              <a:rPr lang="en-US" sz="1400" b="1" noProof="1">
                <a:solidFill>
                  <a:schemeClr val="bg1"/>
                </a:solidFill>
              </a:rPr>
              <a:t>(100 Lane Violation+ 100 Vehicle Crash)  </a:t>
            </a:r>
          </a:p>
        </p:txBody>
      </p:sp>
      <p:sp>
        <p:nvSpPr>
          <p:cNvPr id="99" name="TextBox 37">
            <a:extLst>
              <a:ext uri="{FF2B5EF4-FFF2-40B4-BE49-F238E27FC236}">
                <a16:creationId xmlns:a16="http://schemas.microsoft.com/office/drawing/2014/main" id="{A0510B7F-5FB0-4A5C-93A6-A4745372B1F8}"/>
              </a:ext>
            </a:extLst>
          </p:cNvPr>
          <p:cNvSpPr txBox="1"/>
          <p:nvPr/>
        </p:nvSpPr>
        <p:spPr>
          <a:xfrm>
            <a:off x="3029220" y="3594196"/>
            <a:ext cx="2202816" cy="584775"/>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noProof="1">
                <a:solidFill>
                  <a:schemeClr val="bg1"/>
                </a:solidFill>
              </a:rPr>
              <a:t>2 Classes : Lane Violation + Crash</a:t>
            </a:r>
          </a:p>
        </p:txBody>
      </p:sp>
      <p:sp>
        <p:nvSpPr>
          <p:cNvPr id="100" name="TextBox 37">
            <a:extLst>
              <a:ext uri="{FF2B5EF4-FFF2-40B4-BE49-F238E27FC236}">
                <a16:creationId xmlns:a16="http://schemas.microsoft.com/office/drawing/2014/main" id="{A0510B7F-5FB0-4A5C-93A6-A4745372B1F8}"/>
              </a:ext>
            </a:extLst>
          </p:cNvPr>
          <p:cNvSpPr txBox="1"/>
          <p:nvPr/>
        </p:nvSpPr>
        <p:spPr>
          <a:xfrm>
            <a:off x="7027070" y="4367954"/>
            <a:ext cx="2202816" cy="523220"/>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noProof="1">
                <a:solidFill>
                  <a:schemeClr val="bg1"/>
                </a:solidFill>
              </a:rPr>
              <a:t>Training: 100 Videos</a:t>
            </a:r>
          </a:p>
          <a:p>
            <a:pPr algn="ctr"/>
            <a:r>
              <a:rPr lang="en-US" sz="1400" b="1" noProof="1">
                <a:solidFill>
                  <a:schemeClr val="bg1"/>
                </a:solidFill>
              </a:rPr>
              <a:t>Test: 100 Videos</a:t>
            </a:r>
          </a:p>
        </p:txBody>
      </p:sp>
      <p:sp>
        <p:nvSpPr>
          <p:cNvPr id="3" name="Date Placeholder 2">
            <a:extLst>
              <a:ext uri="{FF2B5EF4-FFF2-40B4-BE49-F238E27FC236}">
                <a16:creationId xmlns:a16="http://schemas.microsoft.com/office/drawing/2014/main" id="{D7601057-833A-4271-A874-BB5C61530F1B}"/>
              </a:ext>
            </a:extLst>
          </p:cNvPr>
          <p:cNvSpPr>
            <a:spLocks noGrp="1"/>
          </p:cNvSpPr>
          <p:nvPr>
            <p:ph type="dt" sz="half" idx="10"/>
          </p:nvPr>
        </p:nvSpPr>
        <p:spPr/>
        <p:txBody>
          <a:bodyPr/>
          <a:lstStyle/>
          <a:p>
            <a:fld id="{6797A243-F9E5-4C5B-963F-DED84496C47C}" type="datetime1">
              <a:rPr lang="en-US" smtClean="0"/>
              <a:t>12/1/2020</a:t>
            </a:fld>
            <a:endParaRPr lang="en-US" dirty="0"/>
          </a:p>
        </p:txBody>
      </p:sp>
      <p:sp>
        <p:nvSpPr>
          <p:cNvPr id="4" name="Slide Number Placeholder 3">
            <a:extLst>
              <a:ext uri="{FF2B5EF4-FFF2-40B4-BE49-F238E27FC236}">
                <a16:creationId xmlns:a16="http://schemas.microsoft.com/office/drawing/2014/main" id="{A405DF62-D93A-4841-899A-30C067556274}"/>
              </a:ext>
            </a:extLst>
          </p:cNvPr>
          <p:cNvSpPr>
            <a:spLocks noGrp="1"/>
          </p:cNvSpPr>
          <p:nvPr>
            <p:ph type="sldNum" sz="quarter" idx="12"/>
          </p:nvPr>
        </p:nvSpPr>
        <p:spPr/>
        <p:txBody>
          <a:bodyPr/>
          <a:lstStyle/>
          <a:p>
            <a:fld id="{06FEDF93-2BFD-41CA-ABC7-B039102F3792}" type="slidenum">
              <a:rPr lang="en-US" smtClean="0"/>
              <a:t>10</a:t>
            </a:fld>
            <a:endParaRPr lang="en-US" dirty="0"/>
          </a:p>
        </p:txBody>
      </p:sp>
    </p:spTree>
    <p:extLst>
      <p:ext uri="{BB962C8B-B14F-4D97-AF65-F5344CB8AC3E}">
        <p14:creationId xmlns:p14="http://schemas.microsoft.com/office/powerpoint/2010/main" val="3741830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Implementation</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Lst>
          </p:cNvPr>
          <p:cNvSpPr/>
          <p:nvPr/>
        </p:nvSpPr>
        <p:spPr>
          <a:xfrm>
            <a:off x="5248275" y="2857500"/>
            <a:ext cx="1695450" cy="1695450"/>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Road Pulse</a:t>
            </a:r>
          </a:p>
        </p:txBody>
      </p:sp>
      <p:sp>
        <p:nvSpPr>
          <p:cNvPr id="16" name="Rectangle: Rounded Corners 15">
            <a:extLst>
              <a:ext uri="{FF2B5EF4-FFF2-40B4-BE49-F238E27FC236}">
                <a16:creationId xmlns:a16="http://schemas.microsoft.com/office/drawing/2014/main" id="{D6178536-4D8A-4FF2-BBDC-4B3E7E0FCF26}"/>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Inference Model</a:t>
            </a:r>
          </a:p>
        </p:txBody>
      </p:sp>
      <p:sp>
        <p:nvSpPr>
          <p:cNvPr id="15" name="Oval 14">
            <a:extLst>
              <a:ext uri="{FF2B5EF4-FFF2-40B4-BE49-F238E27FC236}">
                <a16:creationId xmlns:a16="http://schemas.microsoft.com/office/drawing/2014/main" id="{416F1356-9015-4B5C-9C64-3C1D963E5F59}"/>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Lst>
          </p:cNvPr>
          <p:cNvSpPr/>
          <p:nvPr/>
        </p:nvSpPr>
        <p:spPr>
          <a:xfrm>
            <a:off x="7129621" y="4748664"/>
            <a:ext cx="3660775" cy="740997"/>
          </a:xfrm>
          <a:prstGeom prst="roundRect">
            <a:avLst>
              <a:gd name="adj" fmla="val 5000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Anomaly and Violation      Detection</a:t>
            </a:r>
          </a:p>
        </p:txBody>
      </p:sp>
      <p:sp>
        <p:nvSpPr>
          <p:cNvPr id="20" name="Oval 19">
            <a:extLst>
              <a:ext uri="{FF2B5EF4-FFF2-40B4-BE49-F238E27FC236}">
                <a16:creationId xmlns:a16="http://schemas.microsoft.com/office/drawing/2014/main" id="{88F812F5-70AF-4FBD-80D9-D59B3C456D5E}"/>
              </a:ext>
            </a:extLst>
          </p:cNvPr>
          <p:cNvSpPr/>
          <p:nvPr/>
        </p:nvSpPr>
        <p:spPr>
          <a:xfrm>
            <a:off x="7016358" y="4702437"/>
            <a:ext cx="939800" cy="939800"/>
          </a:xfrm>
          <a:prstGeom prst="ellipse">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Lst>
          </p:cNvPr>
          <p:cNvSpPr/>
          <p:nvPr/>
        </p:nvSpPr>
        <p:spPr>
          <a:xfrm>
            <a:off x="1587500" y="1613877"/>
            <a:ext cx="3660775" cy="740997"/>
          </a:xfrm>
          <a:prstGeom prst="roundRect">
            <a:avLst>
              <a:gd name="adj" fmla="val 5000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Preprocessing</a:t>
            </a:r>
          </a:p>
        </p:txBody>
      </p:sp>
      <p:sp>
        <p:nvSpPr>
          <p:cNvPr id="26" name="Oval 25">
            <a:extLst>
              <a:ext uri="{FF2B5EF4-FFF2-40B4-BE49-F238E27FC236}">
                <a16:creationId xmlns:a16="http://schemas.microsoft.com/office/drawing/2014/main" id="{BBC62739-FA35-49F8-8929-743B31F55A69}"/>
              </a:ext>
            </a:extLst>
          </p:cNvPr>
          <p:cNvSpPr/>
          <p:nvPr/>
        </p:nvSpPr>
        <p:spPr>
          <a:xfrm>
            <a:off x="4419600" y="1514475"/>
            <a:ext cx="939800" cy="939800"/>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Lst>
          </p:cNvPr>
          <p:cNvSpPr/>
          <p:nvPr/>
        </p:nvSpPr>
        <p:spPr>
          <a:xfrm>
            <a:off x="1228725" y="4801839"/>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Creating Snippets</a:t>
            </a:r>
          </a:p>
        </p:txBody>
      </p:sp>
      <p:sp>
        <p:nvSpPr>
          <p:cNvPr id="28" name="Oval 27">
            <a:extLst>
              <a:ext uri="{FF2B5EF4-FFF2-40B4-BE49-F238E27FC236}">
                <a16:creationId xmlns:a16="http://schemas.microsoft.com/office/drawing/2014/main" id="{B3A511B7-C7F3-4107-9962-1E10D2E087DD}"/>
              </a:ext>
            </a:extLst>
          </p:cNvPr>
          <p:cNvSpPr/>
          <p:nvPr/>
        </p:nvSpPr>
        <p:spPr>
          <a:xfrm>
            <a:off x="4324191" y="4748664"/>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044C3643-8A0E-47C1-BEB8-C73203B5E58D}"/>
              </a:ext>
            </a:extLst>
          </p:cNvPr>
          <p:cNvGrpSpPr/>
          <p:nvPr/>
        </p:nvGrpSpPr>
        <p:grpSpPr>
          <a:xfrm>
            <a:off x="4715660" y="1809575"/>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4665">
            <a:extLst>
              <a:ext uri="{FF2B5EF4-FFF2-40B4-BE49-F238E27FC236}">
                <a16:creationId xmlns:a16="http://schemas.microsoft.com/office/drawing/2014/main" id="{557E39B2-E017-4E5C-B53E-DDE3B9D4C92C}"/>
              </a:ext>
            </a:extLst>
          </p:cNvPr>
          <p:cNvSpPr>
            <a:spLocks/>
          </p:cNvSpPr>
          <p:nvPr/>
        </p:nvSpPr>
        <p:spPr bwMode="auto">
          <a:xfrm>
            <a:off x="7314557" y="4945323"/>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4346">
            <a:extLst>
              <a:ext uri="{FF2B5EF4-FFF2-40B4-BE49-F238E27FC236}">
                <a16:creationId xmlns:a16="http://schemas.microsoft.com/office/drawing/2014/main" id="{D131817A-5B27-4718-8BAC-45C9CEDA45D9}"/>
              </a:ext>
            </a:extLst>
          </p:cNvPr>
          <p:cNvSpPr>
            <a:spLocks noEditPoints="1"/>
          </p:cNvSpPr>
          <p:nvPr/>
        </p:nvSpPr>
        <p:spPr bwMode="auto">
          <a:xfrm>
            <a:off x="4616374" y="5024767"/>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24" name="Connector: Elbow 23">
            <a:extLst>
              <a:ext uri="{FF2B5EF4-FFF2-40B4-BE49-F238E27FC236}">
                <a16:creationId xmlns:a16="http://schemas.microsoft.com/office/drawing/2014/main" id="{D950B68F-810A-4E0C-9DC6-C23637C36C9B}"/>
              </a:ext>
            </a:extLst>
          </p:cNvPr>
          <p:cNvCxnSpPr>
            <a:cxnSpLocks/>
          </p:cNvCxnSpPr>
          <p:nvPr/>
        </p:nvCxnSpPr>
        <p:spPr>
          <a:xfrm rot="16200000" flipH="1">
            <a:off x="1152828" y="3848912"/>
            <a:ext cx="929424" cy="7776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26FBCD9-D0D3-4633-9F4F-BB5F73ED7542}"/>
              </a:ext>
            </a:extLst>
          </p:cNvPr>
          <p:cNvSpPr txBox="1"/>
          <p:nvPr/>
        </p:nvSpPr>
        <p:spPr>
          <a:xfrm>
            <a:off x="290744" y="3113649"/>
            <a:ext cx="1440402" cy="646331"/>
          </a:xfrm>
          <a:prstGeom prst="rect">
            <a:avLst/>
          </a:prstGeom>
          <a:noFill/>
        </p:spPr>
        <p:txBody>
          <a:bodyPr wrap="square">
            <a:spAutoFit/>
          </a:bodyPr>
          <a:lstStyle/>
          <a:p>
            <a:pPr algn="r"/>
            <a:r>
              <a:rPr lang="en-US" sz="1800" b="1" cap="all" dirty="0"/>
              <a:t>Under Progress</a:t>
            </a:r>
          </a:p>
        </p:txBody>
      </p:sp>
      <p:sp>
        <p:nvSpPr>
          <p:cNvPr id="3" name="Date Placeholder 2">
            <a:extLst>
              <a:ext uri="{FF2B5EF4-FFF2-40B4-BE49-F238E27FC236}">
                <a16:creationId xmlns:a16="http://schemas.microsoft.com/office/drawing/2014/main" id="{8824F14D-1056-4383-80ED-6648437E4B2C}"/>
              </a:ext>
            </a:extLst>
          </p:cNvPr>
          <p:cNvSpPr>
            <a:spLocks noGrp="1"/>
          </p:cNvSpPr>
          <p:nvPr>
            <p:ph type="dt" sz="half" idx="10"/>
          </p:nvPr>
        </p:nvSpPr>
        <p:spPr/>
        <p:txBody>
          <a:bodyPr/>
          <a:lstStyle/>
          <a:p>
            <a:fld id="{62EF2D20-C305-4F22-BA80-F82B086A7F9E}" type="datetime1">
              <a:rPr lang="en-US" smtClean="0"/>
              <a:t>12/1/2020</a:t>
            </a:fld>
            <a:endParaRPr lang="en-US" dirty="0"/>
          </a:p>
        </p:txBody>
      </p:sp>
      <p:sp>
        <p:nvSpPr>
          <p:cNvPr id="4" name="Slide Number Placeholder 3">
            <a:extLst>
              <a:ext uri="{FF2B5EF4-FFF2-40B4-BE49-F238E27FC236}">
                <a16:creationId xmlns:a16="http://schemas.microsoft.com/office/drawing/2014/main" id="{669489F2-994B-4FE2-8B2A-8DB7491173E8}"/>
              </a:ext>
            </a:extLst>
          </p:cNvPr>
          <p:cNvSpPr>
            <a:spLocks noGrp="1"/>
          </p:cNvSpPr>
          <p:nvPr>
            <p:ph type="sldNum" sz="quarter" idx="12"/>
          </p:nvPr>
        </p:nvSpPr>
        <p:spPr/>
        <p:txBody>
          <a:bodyPr/>
          <a:lstStyle/>
          <a:p>
            <a:fld id="{06FEDF93-2BFD-41CA-ABC7-B039102F3792}" type="slidenum">
              <a:rPr lang="en-US" smtClean="0"/>
              <a:t>11</a:t>
            </a:fld>
            <a:endParaRPr lang="en-US" dirty="0"/>
          </a:p>
        </p:txBody>
      </p:sp>
    </p:spTree>
    <p:extLst>
      <p:ext uri="{BB962C8B-B14F-4D97-AF65-F5344CB8AC3E}">
        <p14:creationId xmlns:p14="http://schemas.microsoft.com/office/powerpoint/2010/main" val="3299715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221655"/>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Preprocessing</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Lst>
          </p:cNvPr>
          <p:cNvSpPr/>
          <p:nvPr/>
        </p:nvSpPr>
        <p:spPr>
          <a:xfrm rot="5400000">
            <a:off x="196155" y="2473017"/>
            <a:ext cx="2643191"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831951" y="3372250"/>
            <a:ext cx="1371600" cy="246221"/>
          </a:xfrm>
          <a:prstGeom prst="rect">
            <a:avLst/>
          </a:prstGeom>
        </p:spPr>
        <p:txBody>
          <a:bodyPr wrap="square" lIns="0" tIns="0" rIns="0" bIns="0">
            <a:spAutoFit/>
          </a:bodyPr>
          <a:lstStyle/>
          <a:p>
            <a:pPr algn="ctr"/>
            <a:r>
              <a:rPr lang="en-US" sz="1600" b="1" dirty="0">
                <a:solidFill>
                  <a:schemeClr val="bg1"/>
                </a:solidFill>
              </a:rPr>
              <a:t>Preprocessing</a:t>
            </a:r>
          </a:p>
        </p:txBody>
      </p:sp>
      <p:cxnSp>
        <p:nvCxnSpPr>
          <p:cNvPr id="16" name="Straight Connector 15">
            <a:extLst>
              <a:ext uri="{FF2B5EF4-FFF2-40B4-BE49-F238E27FC236}">
                <a16:creationId xmlns:a16="http://schemas.microsoft.com/office/drawing/2014/main" id="{CD895E11-6D60-4E96-B72F-587350F2D46C}"/>
              </a:ext>
            </a:extLst>
          </p:cNvPr>
          <p:cNvCxnSpPr>
            <a:cxnSpLocks/>
          </p:cNvCxnSpPr>
          <p:nvPr/>
        </p:nvCxnSpPr>
        <p:spPr>
          <a:xfrm>
            <a:off x="2234781" y="3524136"/>
            <a:ext cx="1052722" cy="1"/>
          </a:xfrm>
          <a:prstGeom prst="line">
            <a:avLst/>
          </a:prstGeom>
          <a:ln>
            <a:solidFill>
              <a:schemeClr val="accent4">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044C3643-8A0E-47C1-BEB8-C73203B5E58D}"/>
              </a:ext>
            </a:extLst>
          </p:cNvPr>
          <p:cNvGrpSpPr/>
          <p:nvPr/>
        </p:nvGrpSpPr>
        <p:grpSpPr>
          <a:xfrm>
            <a:off x="1343910" y="2773402"/>
            <a:ext cx="347679" cy="347679"/>
            <a:chOff x="4319588" y="2492375"/>
            <a:chExt cx="287338" cy="287338"/>
          </a:xfrm>
          <a:solidFill>
            <a:schemeClr val="bg1"/>
          </a:solidFill>
        </p:grpSpPr>
        <p:sp>
          <p:nvSpPr>
            <p:cNvPr id="19"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3" name="TextBox 22"/>
          <p:cNvSpPr txBox="1"/>
          <p:nvPr/>
        </p:nvSpPr>
        <p:spPr>
          <a:xfrm>
            <a:off x="3789050" y="2185308"/>
            <a:ext cx="6367004" cy="2677656"/>
          </a:xfrm>
          <a:prstGeom prst="rect">
            <a:avLst/>
          </a:prstGeom>
          <a:noFill/>
        </p:spPr>
        <p:txBody>
          <a:bodyPr wrap="square" rtlCol="0">
            <a:spAutoFit/>
          </a:bodyPr>
          <a:lstStyle/>
          <a:p>
            <a:pPr marL="285750" indent="-285750" algn="just">
              <a:buFont typeface="Wingdings" panose="05000000000000000000" pitchFamily="2" charset="2"/>
              <a:buChar char="§"/>
            </a:pPr>
            <a:r>
              <a:rPr lang="en-US" sz="2400" dirty="0"/>
              <a:t>Take input video frame by frame.</a:t>
            </a:r>
          </a:p>
          <a:p>
            <a:pPr algn="just"/>
            <a:endParaRPr lang="en-US" sz="2400" dirty="0"/>
          </a:p>
          <a:p>
            <a:pPr algn="just"/>
            <a:endParaRPr lang="en-US" sz="2400" dirty="0"/>
          </a:p>
          <a:p>
            <a:pPr marL="285750" indent="-285750" algn="just">
              <a:buFont typeface="Wingdings" panose="05000000000000000000" pitchFamily="2" charset="2"/>
              <a:buChar char="§"/>
            </a:pPr>
            <a:r>
              <a:rPr lang="en-US" sz="2400" dirty="0"/>
              <a:t>Process the video frames.</a:t>
            </a:r>
          </a:p>
          <a:p>
            <a:pPr algn="just"/>
            <a:endParaRPr lang="en-US" sz="2400" dirty="0"/>
          </a:p>
          <a:p>
            <a:pPr algn="just"/>
            <a:endParaRPr lang="en-US" sz="2400" dirty="0"/>
          </a:p>
          <a:p>
            <a:pPr marL="285750" indent="-285750" algn="just">
              <a:buFont typeface="Wingdings" panose="05000000000000000000" pitchFamily="2" charset="2"/>
              <a:buChar char="§"/>
            </a:pPr>
            <a:r>
              <a:rPr lang="en-US" sz="2400" dirty="0"/>
              <a:t>Resize images to 416 x416</a:t>
            </a:r>
          </a:p>
        </p:txBody>
      </p:sp>
      <p:sp>
        <p:nvSpPr>
          <p:cNvPr id="5" name="Date Placeholder 4">
            <a:extLst>
              <a:ext uri="{FF2B5EF4-FFF2-40B4-BE49-F238E27FC236}">
                <a16:creationId xmlns:a16="http://schemas.microsoft.com/office/drawing/2014/main" id="{7052D3C0-D939-4F25-92C4-0CCE1BF0C8E5}"/>
              </a:ext>
            </a:extLst>
          </p:cNvPr>
          <p:cNvSpPr>
            <a:spLocks noGrp="1"/>
          </p:cNvSpPr>
          <p:nvPr>
            <p:ph type="dt" sz="half" idx="10"/>
          </p:nvPr>
        </p:nvSpPr>
        <p:spPr/>
        <p:txBody>
          <a:bodyPr/>
          <a:lstStyle/>
          <a:p>
            <a:fld id="{858AECBE-BD85-48C0-A765-0C8BF28D3AB0}" type="datetime1">
              <a:rPr lang="en-US" smtClean="0"/>
              <a:t>12/1/2020</a:t>
            </a:fld>
            <a:endParaRPr lang="en-US" dirty="0"/>
          </a:p>
        </p:txBody>
      </p:sp>
      <p:sp>
        <p:nvSpPr>
          <p:cNvPr id="6" name="Slide Number Placeholder 5">
            <a:extLst>
              <a:ext uri="{FF2B5EF4-FFF2-40B4-BE49-F238E27FC236}">
                <a16:creationId xmlns:a16="http://schemas.microsoft.com/office/drawing/2014/main" id="{4B4A6171-E5E5-44E8-B425-416108805AEB}"/>
              </a:ext>
            </a:extLst>
          </p:cNvPr>
          <p:cNvSpPr>
            <a:spLocks noGrp="1"/>
          </p:cNvSpPr>
          <p:nvPr>
            <p:ph type="sldNum" sz="quarter" idx="12"/>
          </p:nvPr>
        </p:nvSpPr>
        <p:spPr/>
        <p:txBody>
          <a:bodyPr/>
          <a:lstStyle/>
          <a:p>
            <a:fld id="{06FEDF93-2BFD-41CA-ABC7-B039102F3792}" type="slidenum">
              <a:rPr lang="en-US" smtClean="0"/>
              <a:t>12</a:t>
            </a:fld>
            <a:endParaRPr lang="en-US" dirty="0"/>
          </a:p>
        </p:txBody>
      </p:sp>
    </p:spTree>
    <p:extLst>
      <p:ext uri="{BB962C8B-B14F-4D97-AF65-F5344CB8AC3E}">
        <p14:creationId xmlns:p14="http://schemas.microsoft.com/office/powerpoint/2010/main" val="927313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Anomaly Detection</a:t>
            </a:r>
            <a:br>
              <a:rPr lang="en-US" sz="2800" b="1" dirty="0">
                <a:solidFill>
                  <a:schemeClr val="tx1">
                    <a:lumMod val="75000"/>
                    <a:lumOff val="25000"/>
                  </a:schemeClr>
                </a:solidFill>
              </a:rPr>
            </a:br>
            <a:endParaRPr lang="en-US" sz="2800" b="1"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3" name="Trapezoid 42">
            <a:extLst>
              <a:ext uri="{FF2B5EF4-FFF2-40B4-BE49-F238E27FC236}">
                <a16:creationId xmlns:a16="http://schemas.microsoft.com/office/drawing/2014/main" id="{0092C447-C8E1-4B12-B012-E6D21CBB1FBE}"/>
              </a:ext>
            </a:extLst>
          </p:cNvPr>
          <p:cNvSpPr/>
          <p:nvPr/>
        </p:nvSpPr>
        <p:spPr>
          <a:xfrm rot="5400000">
            <a:off x="279982" y="2549808"/>
            <a:ext cx="2471741"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751D31D-3535-411D-8BAC-95CCC90AB185}"/>
              </a:ext>
            </a:extLst>
          </p:cNvPr>
          <p:cNvSpPr/>
          <p:nvPr/>
        </p:nvSpPr>
        <p:spPr>
          <a:xfrm>
            <a:off x="817375" y="3449041"/>
            <a:ext cx="1371600" cy="492443"/>
          </a:xfrm>
          <a:prstGeom prst="rect">
            <a:avLst/>
          </a:prstGeom>
        </p:spPr>
        <p:txBody>
          <a:bodyPr wrap="square" lIns="0" tIns="0" rIns="0" bIns="0">
            <a:spAutoFit/>
          </a:bodyPr>
          <a:lstStyle/>
          <a:p>
            <a:pPr algn="ctr"/>
            <a:r>
              <a:rPr lang="en-US" sz="1600" b="1" dirty="0">
                <a:solidFill>
                  <a:schemeClr val="bg1"/>
                </a:solidFill>
              </a:rPr>
              <a:t>Anomaly Detection</a:t>
            </a:r>
          </a:p>
        </p:txBody>
      </p:sp>
      <p:cxnSp>
        <p:nvCxnSpPr>
          <p:cNvPr id="9" name="Straight Connector 8">
            <a:extLst>
              <a:ext uri="{FF2B5EF4-FFF2-40B4-BE49-F238E27FC236}">
                <a16:creationId xmlns:a16="http://schemas.microsoft.com/office/drawing/2014/main" id="{9C264A67-C110-46F5-A921-7A1382AF6459}"/>
              </a:ext>
            </a:extLst>
          </p:cNvPr>
          <p:cNvCxnSpPr>
            <a:cxnSpLocks/>
          </p:cNvCxnSpPr>
          <p:nvPr/>
        </p:nvCxnSpPr>
        <p:spPr>
          <a:xfrm flipH="1">
            <a:off x="2274584" y="3572151"/>
            <a:ext cx="840748" cy="0"/>
          </a:xfrm>
          <a:prstGeom prst="line">
            <a:avLst/>
          </a:prstGeom>
          <a:ln>
            <a:solidFill>
              <a:schemeClr val="tx1">
                <a:lumMod val="65000"/>
                <a:lumOff val="35000"/>
              </a:schemeClr>
            </a:solidFill>
            <a:headEnd type="oval" w="lg" len="lg"/>
            <a:tailEnd type="none" w="lg" len="lg"/>
          </a:ln>
        </p:spPr>
        <p:style>
          <a:lnRef idx="1">
            <a:schemeClr val="accent1"/>
          </a:lnRef>
          <a:fillRef idx="0">
            <a:schemeClr val="accent1"/>
          </a:fillRef>
          <a:effectRef idx="0">
            <a:schemeClr val="accent1"/>
          </a:effectRef>
          <a:fontRef idx="minor">
            <a:schemeClr val="tx1"/>
          </a:fontRef>
        </p:style>
      </p:cxnSp>
      <p:sp>
        <p:nvSpPr>
          <p:cNvPr id="17" name="Freeform 1676">
            <a:extLst>
              <a:ext uri="{FF2B5EF4-FFF2-40B4-BE49-F238E27FC236}">
                <a16:creationId xmlns:a16="http://schemas.microsoft.com/office/drawing/2014/main" id="{6FB02354-C73F-4DCF-8004-E9CCA66963EA}"/>
              </a:ext>
            </a:extLst>
          </p:cNvPr>
          <p:cNvSpPr>
            <a:spLocks noEditPoints="1"/>
          </p:cNvSpPr>
          <p:nvPr/>
        </p:nvSpPr>
        <p:spPr bwMode="auto">
          <a:xfrm>
            <a:off x="1342973" y="2948931"/>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TextBox 17"/>
          <p:cNvSpPr txBox="1"/>
          <p:nvPr/>
        </p:nvSpPr>
        <p:spPr>
          <a:xfrm>
            <a:off x="3540455" y="966097"/>
            <a:ext cx="5807676" cy="6186309"/>
          </a:xfrm>
          <a:prstGeom prst="rect">
            <a:avLst/>
          </a:prstGeom>
          <a:noFill/>
        </p:spPr>
        <p:txBody>
          <a:bodyPr wrap="square" rtlCol="0">
            <a:spAutoFit/>
          </a:bodyPr>
          <a:lstStyle/>
          <a:p>
            <a:pPr marL="285750" indent="-285750" algn="just">
              <a:buFont typeface="Wingdings" panose="05000000000000000000" pitchFamily="2" charset="2"/>
              <a:buChar char="§"/>
            </a:pPr>
            <a:r>
              <a:rPr lang="en-US" sz="2400" dirty="0"/>
              <a:t>For each of the frames extracted from the input video. Predict the anomaly scores using our custom trained YOLO V3 model.</a:t>
            </a:r>
          </a:p>
          <a:p>
            <a:pPr algn="just"/>
            <a:endParaRPr lang="en-US" sz="2400" dirty="0"/>
          </a:p>
          <a:p>
            <a:pPr marL="285750" indent="-285750" algn="just">
              <a:buFont typeface="Wingdings" panose="05000000000000000000" pitchFamily="2" charset="2"/>
              <a:buChar char="§"/>
            </a:pPr>
            <a:r>
              <a:rPr lang="en-US" sz="2400" dirty="0"/>
              <a:t>Run detection after reading video frames and prediction score is then assigned to each frame in that video clip.</a:t>
            </a:r>
          </a:p>
          <a:p>
            <a:pPr marL="285750" indent="-285750" algn="just">
              <a:buFont typeface="Wingdings" panose="05000000000000000000" pitchFamily="2" charset="2"/>
              <a:buChar char="§"/>
            </a:pPr>
            <a:endParaRPr lang="en-US" sz="2400" dirty="0"/>
          </a:p>
          <a:p>
            <a:pPr marL="285750" indent="-285750" algn="just">
              <a:buFont typeface="Wingdings" panose="05000000000000000000" pitchFamily="2" charset="2"/>
              <a:buChar char="§"/>
            </a:pPr>
            <a:r>
              <a:rPr lang="en-US" sz="2400" dirty="0"/>
              <a:t>Get a score for each frame of the video based upon statistical analysis.</a:t>
            </a:r>
          </a:p>
          <a:p>
            <a:pPr marL="285750" indent="-285750" algn="just">
              <a:buFont typeface="Wingdings" panose="05000000000000000000" pitchFamily="2" charset="2"/>
              <a:buChar char="§"/>
            </a:pPr>
            <a:endParaRPr lang="en-US" sz="2400" dirty="0"/>
          </a:p>
          <a:p>
            <a:pPr marL="285750" indent="-285750" algn="just">
              <a:buFont typeface="Wingdings" panose="05000000000000000000" pitchFamily="2" charset="2"/>
              <a:buChar char="§"/>
            </a:pPr>
            <a:r>
              <a:rPr lang="en-US" sz="2400" dirty="0"/>
              <a:t>If there is a deviation in scores, assume that an anomaly must have occurred in that part.</a:t>
            </a:r>
          </a:p>
          <a:p>
            <a:pPr algn="just"/>
            <a:endParaRPr lang="en-US" dirty="0"/>
          </a:p>
          <a:p>
            <a:endParaRPr lang="en-US" dirty="0"/>
          </a:p>
        </p:txBody>
      </p:sp>
      <p:sp>
        <p:nvSpPr>
          <p:cNvPr id="3" name="Date Placeholder 2">
            <a:extLst>
              <a:ext uri="{FF2B5EF4-FFF2-40B4-BE49-F238E27FC236}">
                <a16:creationId xmlns:a16="http://schemas.microsoft.com/office/drawing/2014/main" id="{E50DB3D9-BF71-4BAC-902F-E9EA99F679DE}"/>
              </a:ext>
            </a:extLst>
          </p:cNvPr>
          <p:cNvSpPr>
            <a:spLocks noGrp="1"/>
          </p:cNvSpPr>
          <p:nvPr>
            <p:ph type="dt" sz="half" idx="10"/>
          </p:nvPr>
        </p:nvSpPr>
        <p:spPr/>
        <p:txBody>
          <a:bodyPr/>
          <a:lstStyle/>
          <a:p>
            <a:fld id="{8C99D7CE-3127-425A-B348-F3D56363DDF3}" type="datetime1">
              <a:rPr lang="en-US" smtClean="0"/>
              <a:t>12/1/2020</a:t>
            </a:fld>
            <a:endParaRPr lang="en-US" dirty="0"/>
          </a:p>
        </p:txBody>
      </p:sp>
      <p:sp>
        <p:nvSpPr>
          <p:cNvPr id="4" name="Slide Number Placeholder 3">
            <a:extLst>
              <a:ext uri="{FF2B5EF4-FFF2-40B4-BE49-F238E27FC236}">
                <a16:creationId xmlns:a16="http://schemas.microsoft.com/office/drawing/2014/main" id="{B1BA1487-F50E-45F1-81F5-F2987EEC0728}"/>
              </a:ext>
            </a:extLst>
          </p:cNvPr>
          <p:cNvSpPr>
            <a:spLocks noGrp="1"/>
          </p:cNvSpPr>
          <p:nvPr>
            <p:ph type="sldNum" sz="quarter" idx="12"/>
          </p:nvPr>
        </p:nvSpPr>
        <p:spPr/>
        <p:txBody>
          <a:bodyPr/>
          <a:lstStyle/>
          <a:p>
            <a:fld id="{06FEDF93-2BFD-41CA-ABC7-B039102F3792}" type="slidenum">
              <a:rPr lang="en-US" smtClean="0"/>
              <a:t>13</a:t>
            </a:fld>
            <a:endParaRPr lang="en-US" dirty="0"/>
          </a:p>
        </p:txBody>
      </p:sp>
    </p:spTree>
    <p:extLst>
      <p:ext uri="{BB962C8B-B14F-4D97-AF65-F5344CB8AC3E}">
        <p14:creationId xmlns:p14="http://schemas.microsoft.com/office/powerpoint/2010/main" val="2951810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78077" y="1853192"/>
            <a:ext cx="6618563" cy="40447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Benchmarking</a:t>
            </a:r>
            <a:br>
              <a:rPr lang="en-US" sz="2800" b="1" dirty="0">
                <a:solidFill>
                  <a:schemeClr val="tx1">
                    <a:lumMod val="75000"/>
                    <a:lumOff val="25000"/>
                  </a:schemeClr>
                </a:solidFill>
              </a:rPr>
            </a:br>
            <a:endParaRPr lang="en-US" sz="2800" b="1"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3" name="Trapezoid 42">
            <a:extLst>
              <a:ext uri="{FF2B5EF4-FFF2-40B4-BE49-F238E27FC236}">
                <a16:creationId xmlns:a16="http://schemas.microsoft.com/office/drawing/2014/main" id="{0092C447-C8E1-4B12-B012-E6D21CBB1FBE}"/>
              </a:ext>
            </a:extLst>
          </p:cNvPr>
          <p:cNvSpPr/>
          <p:nvPr/>
        </p:nvSpPr>
        <p:spPr>
          <a:xfrm rot="5400000">
            <a:off x="279982" y="2549808"/>
            <a:ext cx="2471741"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751D31D-3535-411D-8BAC-95CCC90AB185}"/>
              </a:ext>
            </a:extLst>
          </p:cNvPr>
          <p:cNvSpPr/>
          <p:nvPr/>
        </p:nvSpPr>
        <p:spPr>
          <a:xfrm>
            <a:off x="817375" y="3449041"/>
            <a:ext cx="1371600" cy="553998"/>
          </a:xfrm>
          <a:prstGeom prst="rect">
            <a:avLst/>
          </a:prstGeom>
        </p:spPr>
        <p:txBody>
          <a:bodyPr wrap="square" lIns="0" tIns="0" rIns="0" bIns="0">
            <a:spAutoFit/>
          </a:bodyPr>
          <a:lstStyle/>
          <a:p>
            <a:pPr algn="l"/>
            <a:r>
              <a:rPr lang="en-US" b="0" i="0" dirty="0">
                <a:solidFill>
                  <a:schemeClr val="bg1"/>
                </a:solidFill>
                <a:effectLst/>
              </a:rPr>
              <a:t>Benchmarking of YOLO V3</a:t>
            </a:r>
            <a:endParaRPr lang="en-US" sz="1600" b="0" i="0" dirty="0">
              <a:solidFill>
                <a:schemeClr val="bg1"/>
              </a:solidFill>
              <a:effectLst/>
            </a:endParaRPr>
          </a:p>
        </p:txBody>
      </p:sp>
      <p:cxnSp>
        <p:nvCxnSpPr>
          <p:cNvPr id="9" name="Straight Connector 8">
            <a:extLst>
              <a:ext uri="{FF2B5EF4-FFF2-40B4-BE49-F238E27FC236}">
                <a16:creationId xmlns:a16="http://schemas.microsoft.com/office/drawing/2014/main" id="{9C264A67-C110-46F5-A921-7A1382AF6459}"/>
              </a:ext>
            </a:extLst>
          </p:cNvPr>
          <p:cNvCxnSpPr>
            <a:cxnSpLocks/>
          </p:cNvCxnSpPr>
          <p:nvPr/>
        </p:nvCxnSpPr>
        <p:spPr>
          <a:xfrm flipH="1">
            <a:off x="2274584" y="3572151"/>
            <a:ext cx="840748" cy="0"/>
          </a:xfrm>
          <a:prstGeom prst="line">
            <a:avLst/>
          </a:prstGeom>
          <a:ln>
            <a:solidFill>
              <a:schemeClr val="tx1">
                <a:lumMod val="65000"/>
                <a:lumOff val="35000"/>
              </a:schemeClr>
            </a:solidFill>
            <a:headEnd type="oval" w="lg" len="lg"/>
            <a:tailEnd type="none" w="lg" len="lg"/>
          </a:ln>
        </p:spPr>
        <p:style>
          <a:lnRef idx="1">
            <a:schemeClr val="accent1"/>
          </a:lnRef>
          <a:fillRef idx="0">
            <a:schemeClr val="accent1"/>
          </a:fillRef>
          <a:effectRef idx="0">
            <a:schemeClr val="accent1"/>
          </a:effectRef>
          <a:fontRef idx="minor">
            <a:schemeClr val="tx1"/>
          </a:fontRef>
        </p:style>
      </p:cxnSp>
      <p:sp>
        <p:nvSpPr>
          <p:cNvPr id="17" name="Freeform 1676">
            <a:extLst>
              <a:ext uri="{FF2B5EF4-FFF2-40B4-BE49-F238E27FC236}">
                <a16:creationId xmlns:a16="http://schemas.microsoft.com/office/drawing/2014/main" id="{6FB02354-C73F-4DCF-8004-E9CCA66963EA}"/>
              </a:ext>
            </a:extLst>
          </p:cNvPr>
          <p:cNvSpPr>
            <a:spLocks noEditPoints="1"/>
          </p:cNvSpPr>
          <p:nvPr/>
        </p:nvSpPr>
        <p:spPr bwMode="auto">
          <a:xfrm>
            <a:off x="1342973" y="2948931"/>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5" name="Picture 4">
            <a:extLst>
              <a:ext uri="{FF2B5EF4-FFF2-40B4-BE49-F238E27FC236}">
                <a16:creationId xmlns:a16="http://schemas.microsoft.com/office/drawing/2014/main" id="{C9413C25-2D2B-4578-845A-7AD8A57669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0260" y="1853192"/>
            <a:ext cx="5797119" cy="4044779"/>
          </a:xfrm>
          <a:prstGeom prst="rect">
            <a:avLst/>
          </a:prstGeom>
        </p:spPr>
      </p:pic>
      <p:sp>
        <p:nvSpPr>
          <p:cNvPr id="3" name="TextBox 2">
            <a:extLst>
              <a:ext uri="{FF2B5EF4-FFF2-40B4-BE49-F238E27FC236}">
                <a16:creationId xmlns:a16="http://schemas.microsoft.com/office/drawing/2014/main" id="{26C83B01-71D9-4DC4-9F28-9E52D9E750D9}"/>
              </a:ext>
            </a:extLst>
          </p:cNvPr>
          <p:cNvSpPr txBox="1"/>
          <p:nvPr/>
        </p:nvSpPr>
        <p:spPr>
          <a:xfrm>
            <a:off x="4314548" y="5916441"/>
            <a:ext cx="5672831" cy="738664"/>
          </a:xfrm>
          <a:prstGeom prst="rect">
            <a:avLst/>
          </a:prstGeom>
          <a:noFill/>
        </p:spPr>
        <p:txBody>
          <a:bodyPr wrap="square" rtlCol="0">
            <a:spAutoFit/>
          </a:bodyPr>
          <a:lstStyle/>
          <a:p>
            <a:pPr algn="ctr"/>
            <a:r>
              <a:rPr lang="en-US" sz="1400" dirty="0"/>
              <a:t>YOLO V3 Comparison with other object detection models</a:t>
            </a:r>
          </a:p>
          <a:p>
            <a:pPr algn="ctr"/>
            <a:r>
              <a:rPr lang="en-US" sz="1400" dirty="0"/>
              <a:t>Reference :https://towardsdatascience.com/review-yolov3-you-only-look-once-object-detection-eab75d7a1ba6</a:t>
            </a:r>
          </a:p>
        </p:txBody>
      </p:sp>
      <p:sp>
        <p:nvSpPr>
          <p:cNvPr id="6" name="Date Placeholder 5">
            <a:extLst>
              <a:ext uri="{FF2B5EF4-FFF2-40B4-BE49-F238E27FC236}">
                <a16:creationId xmlns:a16="http://schemas.microsoft.com/office/drawing/2014/main" id="{1FB8ADA2-1A93-43F9-AB52-5064074BD317}"/>
              </a:ext>
            </a:extLst>
          </p:cNvPr>
          <p:cNvSpPr>
            <a:spLocks noGrp="1"/>
          </p:cNvSpPr>
          <p:nvPr>
            <p:ph type="dt" sz="half" idx="10"/>
          </p:nvPr>
        </p:nvSpPr>
        <p:spPr/>
        <p:txBody>
          <a:bodyPr/>
          <a:lstStyle/>
          <a:p>
            <a:fld id="{DFED0CBF-4359-41D5-905A-F085783665E5}" type="datetime1">
              <a:rPr lang="en-US" smtClean="0"/>
              <a:t>12/1/2020</a:t>
            </a:fld>
            <a:endParaRPr lang="en-US" dirty="0"/>
          </a:p>
        </p:txBody>
      </p:sp>
      <p:sp>
        <p:nvSpPr>
          <p:cNvPr id="7" name="Slide Number Placeholder 6">
            <a:extLst>
              <a:ext uri="{FF2B5EF4-FFF2-40B4-BE49-F238E27FC236}">
                <a16:creationId xmlns:a16="http://schemas.microsoft.com/office/drawing/2014/main" id="{93593BCE-75F6-4A06-BA3A-CB88FCB3BDCB}"/>
              </a:ext>
            </a:extLst>
          </p:cNvPr>
          <p:cNvSpPr>
            <a:spLocks noGrp="1"/>
          </p:cNvSpPr>
          <p:nvPr>
            <p:ph type="sldNum" sz="quarter" idx="12"/>
          </p:nvPr>
        </p:nvSpPr>
        <p:spPr/>
        <p:txBody>
          <a:bodyPr/>
          <a:lstStyle/>
          <a:p>
            <a:fld id="{06FEDF93-2BFD-41CA-ABC7-B039102F3792}" type="slidenum">
              <a:rPr lang="en-US" smtClean="0"/>
              <a:t>14</a:t>
            </a:fld>
            <a:endParaRPr lang="en-US" dirty="0"/>
          </a:p>
        </p:txBody>
      </p:sp>
    </p:spTree>
    <p:extLst>
      <p:ext uri="{BB962C8B-B14F-4D97-AF65-F5344CB8AC3E}">
        <p14:creationId xmlns:p14="http://schemas.microsoft.com/office/powerpoint/2010/main" val="2140836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Pipeline</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7F0A19E-1407-4B1B-ACB2-11BC729A6EE2}"/>
              </a:ext>
            </a:extLst>
          </p:cNvPr>
          <p:cNvSpPr txBox="1"/>
          <p:nvPr/>
        </p:nvSpPr>
        <p:spPr>
          <a:xfrm>
            <a:off x="878889" y="2104352"/>
            <a:ext cx="10285474" cy="3170099"/>
          </a:xfrm>
          <a:prstGeom prst="rect">
            <a:avLst/>
          </a:prstGeom>
          <a:noFill/>
        </p:spPr>
        <p:txBody>
          <a:bodyPr wrap="square" rtlCol="0" anchor="ctr">
            <a:spAutoFit/>
          </a:bodyPr>
          <a:lstStyle/>
          <a:p>
            <a:pPr marL="342900" marR="0" lvl="0" indent="-342900" algn="just">
              <a:buFont typeface="Wingdings" panose="05000000000000000000" pitchFamily="2" charset="2"/>
              <a:buChar char=""/>
              <a:tabLst>
                <a:tab pos="57150" algn="l"/>
              </a:tabLst>
            </a:pPr>
            <a:r>
              <a:rPr lang="en-US" sz="2000" dirty="0">
                <a:ea typeface="Times New Roman" panose="02020603050405020304" pitchFamily="18" charset="0"/>
              </a:rPr>
              <a:t>T</a:t>
            </a:r>
            <a:r>
              <a:rPr lang="en-US" sz="2000" dirty="0">
                <a:effectLst/>
                <a:ea typeface="Times New Roman" panose="02020603050405020304" pitchFamily="18" charset="0"/>
              </a:rPr>
              <a:t>rained our model on custom classes .Custom classes include Lane Violation and vehicle crash.</a:t>
            </a:r>
          </a:p>
          <a:p>
            <a:pPr marR="0" lvl="0" algn="just">
              <a:tabLst>
                <a:tab pos="57150" algn="l"/>
              </a:tabLst>
            </a:pPr>
            <a:endParaRPr lang="en-US" sz="2000" dirty="0">
              <a:effectLst/>
              <a:ea typeface="Times New Roman" panose="02020603050405020304" pitchFamily="18" charset="0"/>
            </a:endParaRPr>
          </a:p>
          <a:p>
            <a:pPr marL="342900" marR="0" lvl="0" indent="-342900" algn="just">
              <a:buFont typeface="Wingdings" panose="05000000000000000000" pitchFamily="2" charset="2"/>
              <a:buChar char=""/>
              <a:tabLst>
                <a:tab pos="57150" algn="l"/>
              </a:tabLst>
            </a:pPr>
            <a:r>
              <a:rPr lang="en-US" sz="2000" dirty="0">
                <a:effectLst/>
                <a:ea typeface="Times New Roman" panose="02020603050405020304" pitchFamily="18" charset="0"/>
              </a:rPr>
              <a:t>The weight files were saved in form iterations around after every 2000 frames .This was done to be on the safe side that if training stops at any point we can resume the training.</a:t>
            </a:r>
          </a:p>
          <a:p>
            <a:pPr marR="0" lvl="0" algn="just">
              <a:tabLst>
                <a:tab pos="57150" algn="l"/>
              </a:tabLst>
            </a:pPr>
            <a:endParaRPr lang="en-US" sz="2000" dirty="0">
              <a:effectLst/>
              <a:ea typeface="Times New Roman" panose="02020603050405020304" pitchFamily="18" charset="0"/>
            </a:endParaRPr>
          </a:p>
          <a:p>
            <a:pPr marL="342900" marR="0" lvl="0" indent="-342900" algn="just">
              <a:buFont typeface="Wingdings" panose="05000000000000000000" pitchFamily="2" charset="2"/>
              <a:buChar char=""/>
              <a:tabLst>
                <a:tab pos="57150" algn="l"/>
              </a:tabLst>
            </a:pPr>
            <a:r>
              <a:rPr lang="en-US" sz="2000" dirty="0">
                <a:effectLst/>
                <a:ea typeface="Times New Roman" panose="02020603050405020304" pitchFamily="18" charset="0"/>
              </a:rPr>
              <a:t>The training process was done on Google Collab using GPU environment.</a:t>
            </a:r>
          </a:p>
          <a:p>
            <a:pPr marR="0" lvl="0" algn="just">
              <a:tabLst>
                <a:tab pos="57150" algn="l"/>
              </a:tabLst>
            </a:pPr>
            <a:endParaRPr lang="en-US" sz="2000" dirty="0">
              <a:effectLst/>
              <a:ea typeface="Times New Roman" panose="02020603050405020304" pitchFamily="18" charset="0"/>
            </a:endParaRPr>
          </a:p>
          <a:p>
            <a:pPr marL="342900" marR="0" lvl="0" indent="-342900" algn="just">
              <a:buFont typeface="Wingdings" panose="05000000000000000000" pitchFamily="2" charset="2"/>
              <a:buChar char=""/>
              <a:tabLst>
                <a:tab pos="57150" algn="l"/>
              </a:tabLst>
            </a:pPr>
            <a:r>
              <a:rPr lang="en-US" sz="2000" dirty="0">
                <a:effectLst/>
                <a:ea typeface="Times New Roman" panose="02020603050405020304" pitchFamily="18" charset="0"/>
              </a:rPr>
              <a:t>The accuracy of the model on test videos were around 75 to 85 %  as the frames were limited around 10k frames were trained</a:t>
            </a:r>
          </a:p>
        </p:txBody>
      </p:sp>
      <p:sp>
        <p:nvSpPr>
          <p:cNvPr id="4" name="Date Placeholder 3">
            <a:extLst>
              <a:ext uri="{FF2B5EF4-FFF2-40B4-BE49-F238E27FC236}">
                <a16:creationId xmlns:a16="http://schemas.microsoft.com/office/drawing/2014/main" id="{8E0996E3-3FDE-49CC-99F2-ECECEDB3C8F7}"/>
              </a:ext>
            </a:extLst>
          </p:cNvPr>
          <p:cNvSpPr>
            <a:spLocks noGrp="1"/>
          </p:cNvSpPr>
          <p:nvPr>
            <p:ph type="dt" sz="half" idx="10"/>
          </p:nvPr>
        </p:nvSpPr>
        <p:spPr/>
        <p:txBody>
          <a:bodyPr/>
          <a:lstStyle/>
          <a:p>
            <a:fld id="{56728BAC-A64E-4B99-95B5-03370B767CE7}" type="datetime1">
              <a:rPr lang="en-US" smtClean="0"/>
              <a:t>12/1/2020</a:t>
            </a:fld>
            <a:endParaRPr lang="en-US" dirty="0"/>
          </a:p>
        </p:txBody>
      </p:sp>
      <p:sp>
        <p:nvSpPr>
          <p:cNvPr id="5" name="Slide Number Placeholder 4">
            <a:extLst>
              <a:ext uri="{FF2B5EF4-FFF2-40B4-BE49-F238E27FC236}">
                <a16:creationId xmlns:a16="http://schemas.microsoft.com/office/drawing/2014/main" id="{58791BA3-55A1-49CF-9D39-F2024E4D3C82}"/>
              </a:ext>
            </a:extLst>
          </p:cNvPr>
          <p:cNvSpPr>
            <a:spLocks noGrp="1"/>
          </p:cNvSpPr>
          <p:nvPr>
            <p:ph type="sldNum" sz="quarter" idx="12"/>
          </p:nvPr>
        </p:nvSpPr>
        <p:spPr/>
        <p:txBody>
          <a:bodyPr/>
          <a:lstStyle/>
          <a:p>
            <a:fld id="{06FEDF93-2BFD-41CA-ABC7-B039102F3792}" type="slidenum">
              <a:rPr lang="en-US" smtClean="0"/>
              <a:t>15</a:t>
            </a:fld>
            <a:endParaRPr lang="en-US" dirty="0"/>
          </a:p>
        </p:txBody>
      </p:sp>
    </p:spTree>
    <p:extLst>
      <p:ext uri="{BB962C8B-B14F-4D97-AF65-F5344CB8AC3E}">
        <p14:creationId xmlns:p14="http://schemas.microsoft.com/office/powerpoint/2010/main" val="2046106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Challenges we faced</a:t>
            </a:r>
          </a:p>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F26A14A-82D7-4FAA-9AD2-4721421C7D36}"/>
              </a:ext>
            </a:extLst>
          </p:cNvPr>
          <p:cNvSpPr txBox="1"/>
          <p:nvPr/>
        </p:nvSpPr>
        <p:spPr>
          <a:xfrm>
            <a:off x="1643371" y="3235421"/>
            <a:ext cx="1451854" cy="738664"/>
          </a:xfrm>
          <a:prstGeom prst="rect">
            <a:avLst/>
          </a:prstGeom>
          <a:noFill/>
        </p:spPr>
        <p:txBody>
          <a:bodyPr wrap="square" lIns="0" rIns="0" rtlCol="0" anchor="b">
            <a:spAutoFit/>
          </a:bodyPr>
          <a:lstStyle/>
          <a:p>
            <a:pPr algn="ctr"/>
            <a:r>
              <a:rPr lang="en-US" sz="2100" b="1" dirty="0"/>
              <a:t>Labelling the dataset.</a:t>
            </a:r>
          </a:p>
        </p:txBody>
      </p:sp>
      <p:sp>
        <p:nvSpPr>
          <p:cNvPr id="30" name="TextBox 29">
            <a:extLst>
              <a:ext uri="{FF2B5EF4-FFF2-40B4-BE49-F238E27FC236}">
                <a16:creationId xmlns:a16="http://schemas.microsoft.com/office/drawing/2014/main" id="{989ABC8A-EDAC-4507-B64B-AA34992E2A3E}"/>
              </a:ext>
            </a:extLst>
          </p:cNvPr>
          <p:cNvSpPr txBox="1"/>
          <p:nvPr/>
        </p:nvSpPr>
        <p:spPr>
          <a:xfrm>
            <a:off x="3936513" y="3216634"/>
            <a:ext cx="1451854" cy="738664"/>
          </a:xfrm>
          <a:prstGeom prst="rect">
            <a:avLst/>
          </a:prstGeom>
          <a:noFill/>
        </p:spPr>
        <p:txBody>
          <a:bodyPr wrap="square" lIns="0" rIns="0" rtlCol="0" anchor="b">
            <a:spAutoFit/>
          </a:bodyPr>
          <a:lstStyle/>
          <a:p>
            <a:pPr algn="ctr"/>
            <a:r>
              <a:rPr lang="en-US" sz="2100" b="1" dirty="0"/>
              <a:t>Using YOLO V3</a:t>
            </a:r>
          </a:p>
        </p:txBody>
      </p:sp>
      <p:sp>
        <p:nvSpPr>
          <p:cNvPr id="33" name="TextBox 32">
            <a:extLst>
              <a:ext uri="{FF2B5EF4-FFF2-40B4-BE49-F238E27FC236}">
                <a16:creationId xmlns:a16="http://schemas.microsoft.com/office/drawing/2014/main" id="{E4869157-941E-4B5A-B17E-9C181FE47491}"/>
              </a:ext>
            </a:extLst>
          </p:cNvPr>
          <p:cNvSpPr txBox="1"/>
          <p:nvPr/>
        </p:nvSpPr>
        <p:spPr>
          <a:xfrm>
            <a:off x="6096001" y="3204877"/>
            <a:ext cx="2009774" cy="738664"/>
          </a:xfrm>
          <a:prstGeom prst="rect">
            <a:avLst/>
          </a:prstGeom>
          <a:noFill/>
        </p:spPr>
        <p:txBody>
          <a:bodyPr wrap="square" lIns="0" rIns="0" rtlCol="0" anchor="b">
            <a:spAutoFit/>
          </a:bodyPr>
          <a:lstStyle/>
          <a:p>
            <a:pPr algn="ctr"/>
            <a:r>
              <a:rPr lang="en-US" sz="2100" b="1" dirty="0"/>
              <a:t>Detection &amp; score prediction</a:t>
            </a:r>
          </a:p>
        </p:txBody>
      </p:sp>
      <p:sp>
        <p:nvSpPr>
          <p:cNvPr id="36" name="TextBox 35">
            <a:extLst>
              <a:ext uri="{FF2B5EF4-FFF2-40B4-BE49-F238E27FC236}">
                <a16:creationId xmlns:a16="http://schemas.microsoft.com/office/drawing/2014/main" id="{D38B59E2-44EA-40A6-8F24-E2A69C0C082F}"/>
              </a:ext>
            </a:extLst>
          </p:cNvPr>
          <p:cNvSpPr txBox="1"/>
          <p:nvPr/>
        </p:nvSpPr>
        <p:spPr>
          <a:xfrm>
            <a:off x="8630214" y="3156125"/>
            <a:ext cx="1451854" cy="738664"/>
          </a:xfrm>
          <a:prstGeom prst="rect">
            <a:avLst/>
          </a:prstGeom>
          <a:noFill/>
        </p:spPr>
        <p:txBody>
          <a:bodyPr wrap="square" lIns="0" rIns="0" rtlCol="0" anchor="b">
            <a:spAutoFit/>
          </a:bodyPr>
          <a:lstStyle/>
          <a:p>
            <a:pPr algn="ctr"/>
            <a:r>
              <a:rPr lang="en-US" sz="2100" b="1" dirty="0"/>
              <a:t>Threshold estimation</a:t>
            </a:r>
          </a:p>
        </p:txBody>
      </p:sp>
      <p:pic>
        <p:nvPicPr>
          <p:cNvPr id="39" name="Graphic 77" descr="Lightbulb">
            <a:extLst>
              <a:ext uri="{FF2B5EF4-FFF2-40B4-BE49-F238E27FC236}">
                <a16:creationId xmlns:a16="http://schemas.microsoft.com/office/drawing/2014/main" id="{86DAB4B6-C2BD-4430-A676-D4E85D9FE0C8}"/>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55713" y="1830274"/>
            <a:ext cx="1150449" cy="1150449"/>
          </a:xfrm>
          <a:prstGeom prst="rect">
            <a:avLst/>
          </a:prstGeom>
        </p:spPr>
      </p:pic>
      <p:pic>
        <p:nvPicPr>
          <p:cNvPr id="40" name="Graphic 78" descr="Research">
            <a:extLst>
              <a:ext uri="{FF2B5EF4-FFF2-40B4-BE49-F238E27FC236}">
                <a16:creationId xmlns:a16="http://schemas.microsoft.com/office/drawing/2014/main" id="{E38C24F8-D7FA-4254-A7B6-583254DABAD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33538" y="1911661"/>
            <a:ext cx="987674" cy="987674"/>
          </a:xfrm>
          <a:prstGeom prst="rect">
            <a:avLst/>
          </a:prstGeom>
        </p:spPr>
      </p:pic>
      <p:pic>
        <p:nvPicPr>
          <p:cNvPr id="3" name="Graphic 2" descr="Head with gears">
            <a:extLst>
              <a:ext uri="{FF2B5EF4-FFF2-40B4-BE49-F238E27FC236}">
                <a16:creationId xmlns:a16="http://schemas.microsoft.com/office/drawing/2014/main" id="{B0D05228-708C-4BE3-9738-0144370495C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05799" y="1830274"/>
            <a:ext cx="914400" cy="914400"/>
          </a:xfrm>
          <a:prstGeom prst="rect">
            <a:avLst/>
          </a:prstGeom>
        </p:spPr>
      </p:pic>
      <p:pic>
        <p:nvPicPr>
          <p:cNvPr id="5" name="Graphic 4" descr="Gauge">
            <a:extLst>
              <a:ext uri="{FF2B5EF4-FFF2-40B4-BE49-F238E27FC236}">
                <a16:creationId xmlns:a16="http://schemas.microsoft.com/office/drawing/2014/main" id="{C0512887-2DA0-4D07-A7D0-9987396FFF7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898941" y="1787333"/>
            <a:ext cx="914400" cy="914400"/>
          </a:xfrm>
          <a:prstGeom prst="rect">
            <a:avLst/>
          </a:prstGeom>
        </p:spPr>
      </p:pic>
      <p:sp>
        <p:nvSpPr>
          <p:cNvPr id="4" name="Date Placeholder 3">
            <a:extLst>
              <a:ext uri="{FF2B5EF4-FFF2-40B4-BE49-F238E27FC236}">
                <a16:creationId xmlns:a16="http://schemas.microsoft.com/office/drawing/2014/main" id="{652963B1-0B62-4089-8971-FE1416985E2A}"/>
              </a:ext>
            </a:extLst>
          </p:cNvPr>
          <p:cNvSpPr>
            <a:spLocks noGrp="1"/>
          </p:cNvSpPr>
          <p:nvPr>
            <p:ph type="dt" sz="half" idx="10"/>
          </p:nvPr>
        </p:nvSpPr>
        <p:spPr/>
        <p:txBody>
          <a:bodyPr/>
          <a:lstStyle/>
          <a:p>
            <a:fld id="{8F14ABB0-5ADD-4131-B473-C44BC7EAD97F}" type="datetime1">
              <a:rPr lang="en-US" smtClean="0"/>
              <a:t>12/1/2020</a:t>
            </a:fld>
            <a:endParaRPr lang="en-US" dirty="0"/>
          </a:p>
        </p:txBody>
      </p:sp>
      <p:sp>
        <p:nvSpPr>
          <p:cNvPr id="6" name="Slide Number Placeholder 5">
            <a:extLst>
              <a:ext uri="{FF2B5EF4-FFF2-40B4-BE49-F238E27FC236}">
                <a16:creationId xmlns:a16="http://schemas.microsoft.com/office/drawing/2014/main" id="{97A906B4-FB39-49ED-9179-2915D5D4DDD0}"/>
              </a:ext>
            </a:extLst>
          </p:cNvPr>
          <p:cNvSpPr>
            <a:spLocks noGrp="1"/>
          </p:cNvSpPr>
          <p:nvPr>
            <p:ph type="sldNum" sz="quarter" idx="12"/>
          </p:nvPr>
        </p:nvSpPr>
        <p:spPr/>
        <p:txBody>
          <a:bodyPr/>
          <a:lstStyle/>
          <a:p>
            <a:fld id="{06FEDF93-2BFD-41CA-ABC7-B039102F3792}" type="slidenum">
              <a:rPr lang="en-US" smtClean="0"/>
              <a:t>16</a:t>
            </a:fld>
            <a:endParaRPr lang="en-US" dirty="0"/>
          </a:p>
        </p:txBody>
      </p:sp>
    </p:spTree>
    <p:extLst>
      <p:ext uri="{BB962C8B-B14F-4D97-AF65-F5344CB8AC3E}">
        <p14:creationId xmlns:p14="http://schemas.microsoft.com/office/powerpoint/2010/main" val="3917599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Labelling the dataset.</a:t>
            </a:r>
          </a:p>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004AB19-F166-4F92-BC38-A7C1C5F1E38F}"/>
              </a:ext>
            </a:extLst>
          </p:cNvPr>
          <p:cNvSpPr txBox="1"/>
          <p:nvPr/>
        </p:nvSpPr>
        <p:spPr>
          <a:xfrm>
            <a:off x="956244" y="2345600"/>
            <a:ext cx="10101951" cy="2554545"/>
          </a:xfrm>
          <a:prstGeom prst="rect">
            <a:avLst/>
          </a:prstGeom>
          <a:noFill/>
        </p:spPr>
        <p:txBody>
          <a:bodyPr wrap="square" lIns="0" rIns="0" rtlCol="0" anchor="t">
            <a:spAutoFit/>
          </a:bodyPr>
          <a:lstStyle/>
          <a:p>
            <a:pPr marL="285750" indent="-285750" algn="just">
              <a:buFont typeface="Wingdings" panose="05000000000000000000" pitchFamily="2" charset="2"/>
              <a:buChar char="§"/>
            </a:pPr>
            <a:r>
              <a:rPr lang="en-US" sz="2000" noProof="1"/>
              <a:t>Manually labelled the dataset by watching every video (200 Videos). </a:t>
            </a:r>
          </a:p>
          <a:p>
            <a:pPr algn="just"/>
            <a:endParaRPr lang="en-US" sz="2000" noProof="1"/>
          </a:p>
          <a:p>
            <a:pPr marL="285750" marR="0" lvl="0" indent="-285750" algn="just">
              <a:buFont typeface="Wingdings" panose="05000000000000000000" pitchFamily="2" charset="2"/>
              <a:buChar char="§"/>
              <a:tabLst>
                <a:tab pos="57150" algn="l"/>
              </a:tabLst>
            </a:pPr>
            <a:r>
              <a:rPr lang="en-US" sz="2000" dirty="0"/>
              <a:t>The labels of dataset were in XML format but later on we discovered that YOLO V3 use labels of .txt format</a:t>
            </a:r>
          </a:p>
          <a:p>
            <a:pPr marR="0" lvl="0" algn="just">
              <a:tabLst>
                <a:tab pos="57150" algn="l"/>
              </a:tabLst>
            </a:pPr>
            <a:endParaRPr lang="en-US" sz="2000" dirty="0"/>
          </a:p>
          <a:p>
            <a:pPr marL="285750" indent="-285750">
              <a:buFont typeface="Wingdings" panose="05000000000000000000" pitchFamily="2" charset="2"/>
              <a:buChar char="§"/>
            </a:pPr>
            <a:r>
              <a:rPr lang="en-US" sz="2000" dirty="0"/>
              <a:t>So all the labels were converted then to YOLO V3 format using a script written in python</a:t>
            </a:r>
          </a:p>
          <a:p>
            <a:endParaRPr lang="en-US" sz="2000" noProof="1"/>
          </a:p>
          <a:p>
            <a:pPr marL="285750" indent="-285750" algn="just">
              <a:buFont typeface="Wingdings" panose="05000000000000000000" pitchFamily="2" charset="2"/>
              <a:buChar char="§"/>
            </a:pPr>
            <a:r>
              <a:rPr lang="en-US" sz="2000" noProof="1"/>
              <a:t>Average video length was around 12-13 minutes</a:t>
            </a:r>
          </a:p>
        </p:txBody>
      </p:sp>
      <p:pic>
        <p:nvPicPr>
          <p:cNvPr id="39" name="Graphic 77" descr="Lightbulb">
            <a:extLst>
              <a:ext uri="{FF2B5EF4-FFF2-40B4-BE49-F238E27FC236}">
                <a16:creationId xmlns:a16="http://schemas.microsoft.com/office/drawing/2014/main" id="{86DAB4B6-C2BD-4430-A676-D4E85D9FE0C8}"/>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28614" y="671948"/>
            <a:ext cx="557213" cy="557213"/>
          </a:xfrm>
          <a:prstGeom prst="rect">
            <a:avLst/>
          </a:prstGeom>
        </p:spPr>
      </p:pic>
      <p:sp>
        <p:nvSpPr>
          <p:cNvPr id="3" name="Date Placeholder 2">
            <a:extLst>
              <a:ext uri="{FF2B5EF4-FFF2-40B4-BE49-F238E27FC236}">
                <a16:creationId xmlns:a16="http://schemas.microsoft.com/office/drawing/2014/main" id="{E5823E2B-5142-4426-B1F2-A3709E1DB24F}"/>
              </a:ext>
            </a:extLst>
          </p:cNvPr>
          <p:cNvSpPr>
            <a:spLocks noGrp="1"/>
          </p:cNvSpPr>
          <p:nvPr>
            <p:ph type="dt" sz="half" idx="10"/>
          </p:nvPr>
        </p:nvSpPr>
        <p:spPr/>
        <p:txBody>
          <a:bodyPr/>
          <a:lstStyle/>
          <a:p>
            <a:fld id="{1A232C99-B299-49BA-8D9C-14817202E103}" type="datetime1">
              <a:rPr lang="en-US" smtClean="0"/>
              <a:t>12/1/2020</a:t>
            </a:fld>
            <a:endParaRPr lang="en-US" dirty="0"/>
          </a:p>
        </p:txBody>
      </p:sp>
      <p:sp>
        <p:nvSpPr>
          <p:cNvPr id="4" name="Slide Number Placeholder 3">
            <a:extLst>
              <a:ext uri="{FF2B5EF4-FFF2-40B4-BE49-F238E27FC236}">
                <a16:creationId xmlns:a16="http://schemas.microsoft.com/office/drawing/2014/main" id="{3AC01500-CF60-4F3A-A5A3-CEBAE874D88D}"/>
              </a:ext>
            </a:extLst>
          </p:cNvPr>
          <p:cNvSpPr>
            <a:spLocks noGrp="1"/>
          </p:cNvSpPr>
          <p:nvPr>
            <p:ph type="sldNum" sz="quarter" idx="12"/>
          </p:nvPr>
        </p:nvSpPr>
        <p:spPr/>
        <p:txBody>
          <a:bodyPr/>
          <a:lstStyle/>
          <a:p>
            <a:fld id="{06FEDF93-2BFD-41CA-ABC7-B039102F3792}" type="slidenum">
              <a:rPr lang="en-US" smtClean="0"/>
              <a:t>17</a:t>
            </a:fld>
            <a:endParaRPr lang="en-US" dirty="0"/>
          </a:p>
        </p:txBody>
      </p:sp>
    </p:spTree>
    <p:extLst>
      <p:ext uri="{BB962C8B-B14F-4D97-AF65-F5344CB8AC3E}">
        <p14:creationId xmlns:p14="http://schemas.microsoft.com/office/powerpoint/2010/main" val="3541362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1938992"/>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Using YOLO V3 </a:t>
            </a:r>
          </a:p>
          <a:p>
            <a:pPr algn="ctr"/>
            <a:r>
              <a:rPr lang="en-US" sz="2800" b="1" dirty="0"/>
              <a:t>‘You Only Look Once’</a:t>
            </a:r>
          </a:p>
          <a:p>
            <a:pPr algn="ctr"/>
            <a:endParaRPr lang="en-US" sz="2800" b="1" dirty="0"/>
          </a:p>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004AB19-F166-4F92-BC38-A7C1C5F1E38F}"/>
              </a:ext>
            </a:extLst>
          </p:cNvPr>
          <p:cNvSpPr txBox="1"/>
          <p:nvPr/>
        </p:nvSpPr>
        <p:spPr>
          <a:xfrm>
            <a:off x="786962" y="1766374"/>
            <a:ext cx="10618076" cy="4093428"/>
          </a:xfrm>
          <a:prstGeom prst="rect">
            <a:avLst/>
          </a:prstGeom>
          <a:noFill/>
        </p:spPr>
        <p:txBody>
          <a:bodyPr wrap="square" lIns="0" rIns="0" rtlCol="0" anchor="t">
            <a:spAutoFit/>
          </a:bodyPr>
          <a:lstStyle/>
          <a:p>
            <a:pPr algn="just"/>
            <a:r>
              <a:rPr lang="en-US" sz="2000" noProof="1"/>
              <a:t>Problem: Understanding the YOLO V3.</a:t>
            </a:r>
          </a:p>
          <a:p>
            <a:pPr algn="just"/>
            <a:endParaRPr lang="en-US" sz="2000" noProof="1"/>
          </a:p>
          <a:p>
            <a:pPr algn="just"/>
            <a:r>
              <a:rPr lang="en-US" sz="2000" noProof="1"/>
              <a:t>Solution: Extensive research which led to these results:</a:t>
            </a:r>
          </a:p>
          <a:p>
            <a:pPr algn="just"/>
            <a:endParaRPr lang="en-US" sz="2000" noProof="1"/>
          </a:p>
          <a:p>
            <a:pPr marL="342900" indent="-342900" algn="just">
              <a:buFont typeface="Wingdings" panose="05000000000000000000" pitchFamily="2" charset="2"/>
              <a:buChar char="§"/>
            </a:pPr>
            <a:r>
              <a:rPr lang="en-US" sz="2000" b="0" i="0" dirty="0">
                <a:solidFill>
                  <a:srgbClr val="292929"/>
                </a:solidFill>
                <a:effectLst/>
              </a:rPr>
              <a:t>YOLO makes use of only convolutional layers, making it a fully convolutional network (FCN) which uses deeper architecture of a feature extractor called Darknet-53. </a:t>
            </a:r>
          </a:p>
          <a:p>
            <a:pPr marL="342900" indent="-342900" algn="just">
              <a:buFont typeface="Wingdings" panose="05000000000000000000" pitchFamily="2" charset="2"/>
              <a:buChar char="§"/>
            </a:pPr>
            <a:endParaRPr lang="en-US" sz="2000" dirty="0">
              <a:solidFill>
                <a:srgbClr val="292929"/>
              </a:solidFill>
            </a:endParaRPr>
          </a:p>
          <a:p>
            <a:pPr marL="342900" indent="-342900" algn="just">
              <a:buFont typeface="Wingdings" panose="05000000000000000000" pitchFamily="2" charset="2"/>
              <a:buChar char="§"/>
            </a:pPr>
            <a:r>
              <a:rPr lang="en-US" sz="2000" dirty="0">
                <a:solidFill>
                  <a:srgbClr val="292929"/>
                </a:solidFill>
              </a:rPr>
              <a:t>E</a:t>
            </a:r>
            <a:r>
              <a:rPr lang="en-US" sz="2000" b="0" i="0" dirty="0">
                <a:solidFill>
                  <a:srgbClr val="292929"/>
                </a:solidFill>
                <a:effectLst/>
              </a:rPr>
              <a:t>ach layer is followed by a batch normalization layer .No form of pooling is used, and a convolutional layer with stride 2 is used to down sample the feature maps. </a:t>
            </a:r>
            <a:endParaRPr lang="en-US" sz="2000" noProof="1"/>
          </a:p>
          <a:p>
            <a:pPr algn="just"/>
            <a:endParaRPr lang="en-US" sz="2000" noProof="1"/>
          </a:p>
          <a:p>
            <a:pPr marL="342900" indent="-342900" algn="just">
              <a:buFont typeface="Wingdings" panose="05000000000000000000" pitchFamily="2" charset="2"/>
              <a:buChar char="§"/>
            </a:pPr>
            <a:r>
              <a:rPr lang="en-US" sz="2000" dirty="0">
                <a:solidFill>
                  <a:srgbClr val="292929"/>
                </a:solidFill>
              </a:rPr>
              <a:t>T</a:t>
            </a:r>
            <a:r>
              <a:rPr lang="en-US" sz="2000" b="0" i="0" dirty="0">
                <a:solidFill>
                  <a:srgbClr val="292929"/>
                </a:solidFill>
                <a:effectLst/>
              </a:rPr>
              <a:t>his network applies single Neural network to the Full Image which divides the image into regions and predicts bounding boxes and probabilities for each region. </a:t>
            </a:r>
            <a:endParaRPr lang="en-US" sz="2000" noProof="1"/>
          </a:p>
          <a:p>
            <a:pPr marL="342900" indent="-342900" algn="just">
              <a:buFont typeface="Wingdings" panose="05000000000000000000" pitchFamily="2" charset="2"/>
              <a:buChar char="§"/>
            </a:pPr>
            <a:endParaRPr lang="en-US" sz="2000" noProof="1"/>
          </a:p>
        </p:txBody>
      </p:sp>
      <p:sp>
        <p:nvSpPr>
          <p:cNvPr id="3" name="Date Placeholder 2">
            <a:extLst>
              <a:ext uri="{FF2B5EF4-FFF2-40B4-BE49-F238E27FC236}">
                <a16:creationId xmlns:a16="http://schemas.microsoft.com/office/drawing/2014/main" id="{67BF5207-115F-41B1-BA5A-5CE547F22A1E}"/>
              </a:ext>
            </a:extLst>
          </p:cNvPr>
          <p:cNvSpPr>
            <a:spLocks noGrp="1"/>
          </p:cNvSpPr>
          <p:nvPr>
            <p:ph type="dt" sz="half" idx="10"/>
          </p:nvPr>
        </p:nvSpPr>
        <p:spPr/>
        <p:txBody>
          <a:bodyPr/>
          <a:lstStyle/>
          <a:p>
            <a:fld id="{A7F94AFA-69A0-4352-A63A-63418026D7C5}" type="datetime1">
              <a:rPr lang="en-US" smtClean="0"/>
              <a:t>12/1/2020</a:t>
            </a:fld>
            <a:endParaRPr lang="en-US" dirty="0"/>
          </a:p>
        </p:txBody>
      </p:sp>
      <p:sp>
        <p:nvSpPr>
          <p:cNvPr id="4" name="Slide Number Placeholder 3">
            <a:extLst>
              <a:ext uri="{FF2B5EF4-FFF2-40B4-BE49-F238E27FC236}">
                <a16:creationId xmlns:a16="http://schemas.microsoft.com/office/drawing/2014/main" id="{0746570D-C994-47C2-840F-49E75FE0133C}"/>
              </a:ext>
            </a:extLst>
          </p:cNvPr>
          <p:cNvSpPr>
            <a:spLocks noGrp="1"/>
          </p:cNvSpPr>
          <p:nvPr>
            <p:ph type="sldNum" sz="quarter" idx="12"/>
          </p:nvPr>
        </p:nvSpPr>
        <p:spPr/>
        <p:txBody>
          <a:bodyPr/>
          <a:lstStyle/>
          <a:p>
            <a:fld id="{06FEDF93-2BFD-41CA-ABC7-B039102F3792}" type="slidenum">
              <a:rPr lang="en-US" smtClean="0"/>
              <a:t>18</a:t>
            </a:fld>
            <a:endParaRPr lang="en-US" dirty="0"/>
          </a:p>
        </p:txBody>
      </p:sp>
    </p:spTree>
    <p:extLst>
      <p:ext uri="{BB962C8B-B14F-4D97-AF65-F5344CB8AC3E}">
        <p14:creationId xmlns:p14="http://schemas.microsoft.com/office/powerpoint/2010/main" val="2283552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Custom Training Files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004AB19-F166-4F92-BC38-A7C1C5F1E38F}"/>
              </a:ext>
            </a:extLst>
          </p:cNvPr>
          <p:cNvSpPr txBox="1"/>
          <p:nvPr/>
        </p:nvSpPr>
        <p:spPr>
          <a:xfrm>
            <a:off x="1065567" y="1641444"/>
            <a:ext cx="10618076" cy="4801314"/>
          </a:xfrm>
          <a:prstGeom prst="rect">
            <a:avLst/>
          </a:prstGeom>
          <a:noFill/>
        </p:spPr>
        <p:txBody>
          <a:bodyPr wrap="square" lIns="0" rIns="0" rtlCol="0" anchor="t">
            <a:spAutoFit/>
          </a:bodyPr>
          <a:lstStyle/>
          <a:p>
            <a:pPr algn="just"/>
            <a:r>
              <a:rPr lang="en-US" noProof="1"/>
              <a:t>Problem: Creating custom training files for our custom classes and extensive training time</a:t>
            </a:r>
          </a:p>
          <a:p>
            <a:pPr algn="just"/>
            <a:endParaRPr lang="en-US" noProof="1"/>
          </a:p>
          <a:p>
            <a:pPr algn="just"/>
            <a:r>
              <a:rPr lang="en-US" noProof="1"/>
              <a:t>Solution:</a:t>
            </a:r>
          </a:p>
          <a:p>
            <a:pPr algn="just"/>
            <a:endParaRPr lang="en-US" noProof="1"/>
          </a:p>
          <a:p>
            <a:pPr marL="342900" indent="-342900" algn="just">
              <a:buFont typeface="Wingdings" panose="05000000000000000000" pitchFamily="2" charset="2"/>
              <a:buChar char="§"/>
            </a:pPr>
            <a:r>
              <a:rPr lang="en-US" noProof="1"/>
              <a:t>Used the already available CFG files .Update the main parameters like batch size ,classes, filter size in the convolutional layers.</a:t>
            </a:r>
          </a:p>
          <a:p>
            <a:pPr marL="342900" indent="-342900" algn="just">
              <a:buFont typeface="Wingdings" panose="05000000000000000000" pitchFamily="2" charset="2"/>
              <a:buChar char="§"/>
            </a:pPr>
            <a:endParaRPr lang="en-US" noProof="1"/>
          </a:p>
          <a:p>
            <a:pPr marL="800100" lvl="1" indent="-342900" algn="just">
              <a:buFont typeface="Wingdings" panose="05000000000000000000" pitchFamily="2" charset="2"/>
              <a:buChar char="ü"/>
            </a:pPr>
            <a:r>
              <a:rPr lang="en-US" noProof="1"/>
              <a:t>After first training which was done in around 11 hours reduced the convolutional layers to reduce training time.</a:t>
            </a:r>
          </a:p>
          <a:p>
            <a:pPr marL="342900" indent="-342900" algn="just">
              <a:buFont typeface="Wingdings" panose="05000000000000000000" pitchFamily="2" charset="2"/>
              <a:buChar char="§"/>
            </a:pPr>
            <a:endParaRPr lang="en-US" noProof="1"/>
          </a:p>
          <a:p>
            <a:pPr marL="342900" indent="-342900" algn="just">
              <a:buFont typeface="Wingdings" panose="05000000000000000000" pitchFamily="2" charset="2"/>
              <a:buChar char="§"/>
            </a:pPr>
            <a:r>
              <a:rPr lang="en-US" noProof="1"/>
              <a:t>Used colab GPU Environment for the training</a:t>
            </a:r>
          </a:p>
          <a:p>
            <a:pPr marL="800100" lvl="2" indent="-342900" algn="just">
              <a:buFont typeface="Wingdings" panose="05000000000000000000" pitchFamily="2" charset="2"/>
              <a:buChar char="ü"/>
            </a:pPr>
            <a:endParaRPr lang="en-US" noProof="1"/>
          </a:p>
          <a:p>
            <a:pPr marL="800100" lvl="2" indent="-342900" algn="just">
              <a:buFont typeface="Wingdings" panose="05000000000000000000" pitchFamily="2" charset="2"/>
              <a:buChar char="ü"/>
            </a:pPr>
            <a:r>
              <a:rPr lang="en-US" noProof="1"/>
              <a:t>Implemented the model on our CPU.</a:t>
            </a:r>
          </a:p>
          <a:p>
            <a:pPr marL="342900" indent="-342900" algn="just">
              <a:buFont typeface="Wingdings" panose="05000000000000000000" pitchFamily="2" charset="2"/>
              <a:buChar char="§"/>
            </a:pPr>
            <a:endParaRPr lang="en-US" noProof="1"/>
          </a:p>
          <a:p>
            <a:pPr marL="342900" indent="-342900" algn="just">
              <a:buFont typeface="Wingdings" panose="05000000000000000000" pitchFamily="2" charset="2"/>
              <a:buChar char="§"/>
            </a:pPr>
            <a:endParaRPr lang="en-US" noProof="1"/>
          </a:p>
          <a:p>
            <a:pPr marL="342900" indent="-342900" algn="just">
              <a:buFont typeface="Wingdings" panose="05000000000000000000" pitchFamily="2" charset="2"/>
              <a:buChar char="§"/>
            </a:pPr>
            <a:endParaRPr lang="en-US" noProof="1"/>
          </a:p>
          <a:p>
            <a:pPr marL="342900" indent="-342900" algn="just">
              <a:buFont typeface="Wingdings" panose="05000000000000000000" pitchFamily="2" charset="2"/>
              <a:buChar char="§"/>
            </a:pPr>
            <a:endParaRPr lang="en-US" noProof="1"/>
          </a:p>
        </p:txBody>
      </p:sp>
      <p:pic>
        <p:nvPicPr>
          <p:cNvPr id="9" name="Graphic 79" descr="Single gear">
            <a:extLst>
              <a:ext uri="{FF2B5EF4-FFF2-40B4-BE49-F238E27FC236}">
                <a16:creationId xmlns:a16="http://schemas.microsoft.com/office/drawing/2014/main" id="{BF06EFF1-8D80-43B8-9D47-9FC8BE8F1C3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52884" y="587241"/>
            <a:ext cx="557213" cy="557213"/>
          </a:xfrm>
          <a:prstGeom prst="rect">
            <a:avLst/>
          </a:prstGeom>
        </p:spPr>
      </p:pic>
      <p:sp>
        <p:nvSpPr>
          <p:cNvPr id="4" name="Date Placeholder 3">
            <a:extLst>
              <a:ext uri="{FF2B5EF4-FFF2-40B4-BE49-F238E27FC236}">
                <a16:creationId xmlns:a16="http://schemas.microsoft.com/office/drawing/2014/main" id="{465926A6-9174-430D-A2FC-4CEBEA00BE2D}"/>
              </a:ext>
            </a:extLst>
          </p:cNvPr>
          <p:cNvSpPr>
            <a:spLocks noGrp="1"/>
          </p:cNvSpPr>
          <p:nvPr>
            <p:ph type="dt" sz="half" idx="10"/>
          </p:nvPr>
        </p:nvSpPr>
        <p:spPr/>
        <p:txBody>
          <a:bodyPr/>
          <a:lstStyle/>
          <a:p>
            <a:fld id="{284023B0-8B42-4626-9C1E-F2106EA0F89D}" type="datetime1">
              <a:rPr lang="en-US" smtClean="0"/>
              <a:t>12/1/2020</a:t>
            </a:fld>
            <a:endParaRPr lang="en-US" dirty="0"/>
          </a:p>
        </p:txBody>
      </p:sp>
      <p:sp>
        <p:nvSpPr>
          <p:cNvPr id="5" name="Slide Number Placeholder 4">
            <a:extLst>
              <a:ext uri="{FF2B5EF4-FFF2-40B4-BE49-F238E27FC236}">
                <a16:creationId xmlns:a16="http://schemas.microsoft.com/office/drawing/2014/main" id="{DD2ABF96-D890-4ECF-B591-DCED43343A0C}"/>
              </a:ext>
            </a:extLst>
          </p:cNvPr>
          <p:cNvSpPr>
            <a:spLocks noGrp="1"/>
          </p:cNvSpPr>
          <p:nvPr>
            <p:ph type="sldNum" sz="quarter" idx="12"/>
          </p:nvPr>
        </p:nvSpPr>
        <p:spPr/>
        <p:txBody>
          <a:bodyPr/>
          <a:lstStyle/>
          <a:p>
            <a:fld id="{06FEDF93-2BFD-41CA-ABC7-B039102F3792}" type="slidenum">
              <a:rPr lang="en-US" smtClean="0"/>
              <a:t>19</a:t>
            </a:fld>
            <a:endParaRPr lang="en-US" dirty="0"/>
          </a:p>
        </p:txBody>
      </p:sp>
    </p:spTree>
    <p:extLst>
      <p:ext uri="{BB962C8B-B14F-4D97-AF65-F5344CB8AC3E}">
        <p14:creationId xmlns:p14="http://schemas.microsoft.com/office/powerpoint/2010/main" val="279487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4E1080B-4674-4797-93DA-C3189630B756}"/>
              </a:ext>
            </a:extLst>
          </p:cNvPr>
          <p:cNvPicPr>
            <a:picLocks noChangeAspect="1"/>
          </p:cNvPicPr>
          <p:nvPr/>
        </p:nvPicPr>
        <p:blipFill rotWithShape="1">
          <a:blip r:embed="rId3">
            <a:extLst>
              <a:ext uri="{28A0092B-C50C-407E-A947-70E740481C1C}">
                <a14:useLocalDpi xmlns:a14="http://schemas.microsoft.com/office/drawing/2010/main" val="0"/>
              </a:ext>
            </a:extLst>
          </a:blip>
          <a:srcRect r="42949" b="13462"/>
          <a:stretch>
            <a:fillRect/>
          </a:stretch>
        </p:blipFill>
        <p:spPr>
          <a:xfrm>
            <a:off x="0" y="0"/>
            <a:ext cx="5985284" cy="6858000"/>
          </a:xfrm>
          <a:custGeom>
            <a:avLst/>
            <a:gdLst>
              <a:gd name="connsiteX0" fmla="*/ 1371551 w 6781800"/>
              <a:gd name="connsiteY0" fmla="*/ 0 h 6858000"/>
              <a:gd name="connsiteX1" fmla="*/ 6781800 w 6781800"/>
              <a:gd name="connsiteY1" fmla="*/ 0 h 6858000"/>
              <a:gd name="connsiteX2" fmla="*/ 5410249 w 6781800"/>
              <a:gd name="connsiteY2" fmla="*/ 6858000 h 6858000"/>
              <a:gd name="connsiteX3" fmla="*/ 0 w 6781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781800" h="6858000">
                <a:moveTo>
                  <a:pt x="1371551" y="0"/>
                </a:moveTo>
                <a:lnTo>
                  <a:pt x="6781800" y="0"/>
                </a:lnTo>
                <a:lnTo>
                  <a:pt x="5410249" y="6858000"/>
                </a:lnTo>
                <a:lnTo>
                  <a:pt x="0" y="6858000"/>
                </a:lnTo>
                <a:close/>
              </a:path>
            </a:pathLst>
          </a:custGeom>
        </p:spPr>
      </p:pic>
      <p:sp>
        <p:nvSpPr>
          <p:cNvPr id="22" name="Parallelogram 21">
            <a:extLst>
              <a:ext uri="{FF2B5EF4-FFF2-40B4-BE49-F238E27FC236}">
                <a16:creationId xmlns:a16="http://schemas.microsoft.com/office/drawing/2014/main" id="{736C5777-A3DC-4109-961B-3D93E6E04089}"/>
              </a:ext>
            </a:extLst>
          </p:cNvPr>
          <p:cNvSpPr/>
          <p:nvPr/>
        </p:nvSpPr>
        <p:spPr>
          <a:xfrm>
            <a:off x="62690" y="3950294"/>
            <a:ext cx="4465229" cy="1713845"/>
          </a:xfrm>
          <a:prstGeom prst="parallelogram">
            <a:avLst>
              <a:gd name="adj" fmla="val 19878"/>
            </a:avLst>
          </a:prstGeom>
          <a:solidFill>
            <a:schemeClr val="accent4">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E06CD049-6C47-4F05-A4DB-0DC473DE782C}"/>
              </a:ext>
            </a:extLst>
          </p:cNvPr>
          <p:cNvSpPr txBox="1"/>
          <p:nvPr/>
        </p:nvSpPr>
        <p:spPr>
          <a:xfrm>
            <a:off x="266482" y="4490055"/>
            <a:ext cx="2842445" cy="584775"/>
          </a:xfrm>
          <a:prstGeom prst="rect">
            <a:avLst/>
          </a:prstGeom>
          <a:noFill/>
        </p:spPr>
        <p:txBody>
          <a:bodyPr wrap="none" rtlCol="0">
            <a:spAutoFit/>
          </a:bodyPr>
          <a:lstStyle/>
          <a:p>
            <a:r>
              <a:rPr lang="en-US" sz="32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  Introduction</a:t>
            </a:r>
          </a:p>
        </p:txBody>
      </p:sp>
      <p:sp>
        <p:nvSpPr>
          <p:cNvPr id="4" name="Rectangle 3">
            <a:extLst>
              <a:ext uri="{FF2B5EF4-FFF2-40B4-BE49-F238E27FC236}">
                <a16:creationId xmlns:a16="http://schemas.microsoft.com/office/drawing/2014/main" id="{B99E33EB-81B6-45C6-8445-5A1CD6C5D6D1}"/>
              </a:ext>
            </a:extLst>
          </p:cNvPr>
          <p:cNvSpPr/>
          <p:nvPr/>
        </p:nvSpPr>
        <p:spPr>
          <a:xfrm>
            <a:off x="596975" y="5022240"/>
            <a:ext cx="468000" cy="50948"/>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66B498B2-27D0-48A6-8B43-A4AB4A310FA4}"/>
              </a:ext>
            </a:extLst>
          </p:cNvPr>
          <p:cNvSpPr txBox="1"/>
          <p:nvPr/>
        </p:nvSpPr>
        <p:spPr>
          <a:xfrm>
            <a:off x="6171003" y="3488541"/>
            <a:ext cx="5560012" cy="1015663"/>
          </a:xfrm>
          <a:prstGeom prst="rect">
            <a:avLst/>
          </a:prstGeom>
          <a:noFill/>
        </p:spPr>
        <p:txBody>
          <a:bodyPr wrap="square" rtlCol="0">
            <a:spAutoFit/>
          </a:bodyPr>
          <a:lstStyle/>
          <a:p>
            <a:pPr algn="just">
              <a:spcBef>
                <a:spcPts val="600"/>
              </a:spcBef>
              <a:spcAft>
                <a:spcPts val="1200"/>
              </a:spcAft>
            </a:pPr>
            <a:r>
              <a:rPr lang="en-IE" sz="2000" dirty="0">
                <a:ea typeface="Times New Roman" panose="02020603050405020304" pitchFamily="18" charset="0"/>
              </a:rPr>
              <a:t>A</a:t>
            </a:r>
            <a:r>
              <a:rPr lang="en-IE" sz="2000" dirty="0">
                <a:effectLst/>
                <a:ea typeface="Times New Roman" panose="02020603050405020304" pitchFamily="18" charset="0"/>
              </a:rPr>
              <a:t>ssist the law enforcement departments. </a:t>
            </a:r>
            <a:r>
              <a:rPr lang="en-IE" sz="2000" dirty="0">
                <a:ea typeface="Times New Roman" panose="02020603050405020304" pitchFamily="18" charset="0"/>
              </a:rPr>
              <a:t>I</a:t>
            </a:r>
            <a:r>
              <a:rPr lang="en-IE" sz="2000" dirty="0">
                <a:effectLst/>
                <a:ea typeface="Times New Roman" panose="02020603050405020304" pitchFamily="18" charset="0"/>
              </a:rPr>
              <a:t>mprove traffic management and restore laws and regulations for the public</a:t>
            </a:r>
            <a:endParaRPr lang="en-US" sz="2000" dirty="0"/>
          </a:p>
        </p:txBody>
      </p:sp>
      <p:sp>
        <p:nvSpPr>
          <p:cNvPr id="27" name="Oval 26">
            <a:extLst>
              <a:ext uri="{FF2B5EF4-FFF2-40B4-BE49-F238E27FC236}">
                <a16:creationId xmlns:a16="http://schemas.microsoft.com/office/drawing/2014/main" id="{8CD5471A-CC5F-491E-838F-EAB3F6CFBB69}"/>
              </a:ext>
            </a:extLst>
          </p:cNvPr>
          <p:cNvSpPr/>
          <p:nvPr/>
        </p:nvSpPr>
        <p:spPr>
          <a:xfrm>
            <a:off x="4930361" y="3480898"/>
            <a:ext cx="838200" cy="838200"/>
          </a:xfrm>
          <a:prstGeom prst="ellipse">
            <a:avLst/>
          </a:prstGeom>
          <a:gradFill>
            <a:gsLst>
              <a:gs pos="0">
                <a:schemeClr val="accent4">
                  <a:lumMod val="75000"/>
                </a:schemeClr>
              </a:gs>
              <a:gs pos="100000">
                <a:schemeClr val="tx1">
                  <a:lumMod val="75000"/>
                  <a:lumOff val="25000"/>
                </a:schemeClr>
              </a:gs>
            </a:gsLst>
            <a:lin ang="18900000" scaled="1"/>
          </a:gradFill>
          <a:ln w="50800">
            <a:solidFill>
              <a:schemeClr val="bg1"/>
            </a:solidFill>
          </a:ln>
          <a:effectLst>
            <a:outerShdw blurRad="139700" dist="50800" dir="24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2A6DB1E5-3DBA-41CF-B2F7-55AA401AAC1F}"/>
              </a:ext>
            </a:extLst>
          </p:cNvPr>
          <p:cNvGrpSpPr/>
          <p:nvPr/>
        </p:nvGrpSpPr>
        <p:grpSpPr>
          <a:xfrm>
            <a:off x="5216941" y="3712414"/>
            <a:ext cx="265040" cy="334248"/>
            <a:chOff x="5554663" y="1082675"/>
            <a:chExt cx="285750" cy="360363"/>
          </a:xfrm>
          <a:solidFill>
            <a:schemeClr val="bg1"/>
          </a:solidFill>
          <a:effectLst>
            <a:outerShdw blurRad="50800" dist="38100" dir="5400000" algn="t" rotWithShape="0">
              <a:prstClr val="black">
                <a:alpha val="20000"/>
              </a:prstClr>
            </a:outerShdw>
          </a:effectLst>
        </p:grpSpPr>
        <p:sp>
          <p:nvSpPr>
            <p:cNvPr id="35" name="Freeform 40">
              <a:extLst>
                <a:ext uri="{FF2B5EF4-FFF2-40B4-BE49-F238E27FC236}">
                  <a16:creationId xmlns:a16="http://schemas.microsoft.com/office/drawing/2014/main" id="{A62A1E00-DE9F-407C-A1FC-45177BC2BB16}"/>
                </a:ext>
              </a:extLst>
            </p:cNvPr>
            <p:cNvSpPr>
              <a:spLocks noEditPoints="1"/>
            </p:cNvSpPr>
            <p:nvPr/>
          </p:nvSpPr>
          <p:spPr bwMode="auto">
            <a:xfrm>
              <a:off x="5570538" y="1247775"/>
              <a:ext cx="269875" cy="195263"/>
            </a:xfrm>
            <a:custGeom>
              <a:avLst/>
              <a:gdLst>
                <a:gd name="T0" fmla="*/ 58 w 72"/>
                <a:gd name="T1" fmla="*/ 4 h 52"/>
                <a:gd name="T2" fmla="*/ 56 w 72"/>
                <a:gd name="T3" fmla="*/ 4 h 52"/>
                <a:gd name="T4" fmla="*/ 56 w 72"/>
                <a:gd name="T5" fmla="*/ 2 h 52"/>
                <a:gd name="T6" fmla="*/ 54 w 72"/>
                <a:gd name="T7" fmla="*/ 0 h 52"/>
                <a:gd name="T8" fmla="*/ 2 w 72"/>
                <a:gd name="T9" fmla="*/ 0 h 52"/>
                <a:gd name="T10" fmla="*/ 0 w 72"/>
                <a:gd name="T11" fmla="*/ 2 h 52"/>
                <a:gd name="T12" fmla="*/ 0 w 72"/>
                <a:gd name="T13" fmla="*/ 42 h 52"/>
                <a:gd name="T14" fmla="*/ 10 w 72"/>
                <a:gd name="T15" fmla="*/ 52 h 52"/>
                <a:gd name="T16" fmla="*/ 46 w 72"/>
                <a:gd name="T17" fmla="*/ 52 h 52"/>
                <a:gd name="T18" fmla="*/ 56 w 72"/>
                <a:gd name="T19" fmla="*/ 42 h 52"/>
                <a:gd name="T20" fmla="*/ 56 w 72"/>
                <a:gd name="T21" fmla="*/ 32 h 52"/>
                <a:gd name="T22" fmla="*/ 58 w 72"/>
                <a:gd name="T23" fmla="*/ 32 h 52"/>
                <a:gd name="T24" fmla="*/ 72 w 72"/>
                <a:gd name="T25" fmla="*/ 18 h 52"/>
                <a:gd name="T26" fmla="*/ 58 w 72"/>
                <a:gd name="T27" fmla="*/ 4 h 52"/>
                <a:gd name="T28" fmla="*/ 58 w 72"/>
                <a:gd name="T29" fmla="*/ 28 h 52"/>
                <a:gd name="T30" fmla="*/ 56 w 72"/>
                <a:gd name="T31" fmla="*/ 28 h 52"/>
                <a:gd name="T32" fmla="*/ 56 w 72"/>
                <a:gd name="T33" fmla="*/ 8 h 52"/>
                <a:gd name="T34" fmla="*/ 58 w 72"/>
                <a:gd name="T35" fmla="*/ 8 h 52"/>
                <a:gd name="T36" fmla="*/ 68 w 72"/>
                <a:gd name="T37" fmla="*/ 18 h 52"/>
                <a:gd name="T38" fmla="*/ 58 w 72"/>
                <a:gd name="T39" fmla="*/ 2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52">
                  <a:moveTo>
                    <a:pt x="58" y="4"/>
                  </a:moveTo>
                  <a:cubicBezTo>
                    <a:pt x="56" y="4"/>
                    <a:pt x="56" y="4"/>
                    <a:pt x="56" y="4"/>
                  </a:cubicBezTo>
                  <a:cubicBezTo>
                    <a:pt x="56" y="2"/>
                    <a:pt x="56" y="2"/>
                    <a:pt x="56" y="2"/>
                  </a:cubicBezTo>
                  <a:cubicBezTo>
                    <a:pt x="56" y="1"/>
                    <a:pt x="55" y="0"/>
                    <a:pt x="54" y="0"/>
                  </a:cubicBezTo>
                  <a:cubicBezTo>
                    <a:pt x="2" y="0"/>
                    <a:pt x="2" y="0"/>
                    <a:pt x="2" y="0"/>
                  </a:cubicBezTo>
                  <a:cubicBezTo>
                    <a:pt x="1" y="0"/>
                    <a:pt x="0" y="1"/>
                    <a:pt x="0" y="2"/>
                  </a:cubicBezTo>
                  <a:cubicBezTo>
                    <a:pt x="0" y="42"/>
                    <a:pt x="0" y="42"/>
                    <a:pt x="0" y="42"/>
                  </a:cubicBezTo>
                  <a:cubicBezTo>
                    <a:pt x="0" y="48"/>
                    <a:pt x="4" y="52"/>
                    <a:pt x="10" y="52"/>
                  </a:cubicBezTo>
                  <a:cubicBezTo>
                    <a:pt x="46" y="52"/>
                    <a:pt x="46" y="52"/>
                    <a:pt x="46" y="52"/>
                  </a:cubicBezTo>
                  <a:cubicBezTo>
                    <a:pt x="52" y="52"/>
                    <a:pt x="56" y="48"/>
                    <a:pt x="56" y="42"/>
                  </a:cubicBezTo>
                  <a:cubicBezTo>
                    <a:pt x="56" y="32"/>
                    <a:pt x="56" y="32"/>
                    <a:pt x="56" y="32"/>
                  </a:cubicBezTo>
                  <a:cubicBezTo>
                    <a:pt x="58" y="32"/>
                    <a:pt x="58" y="32"/>
                    <a:pt x="58" y="32"/>
                  </a:cubicBezTo>
                  <a:cubicBezTo>
                    <a:pt x="66" y="32"/>
                    <a:pt x="72" y="26"/>
                    <a:pt x="72" y="18"/>
                  </a:cubicBezTo>
                  <a:cubicBezTo>
                    <a:pt x="72" y="10"/>
                    <a:pt x="66" y="4"/>
                    <a:pt x="58" y="4"/>
                  </a:cubicBezTo>
                  <a:close/>
                  <a:moveTo>
                    <a:pt x="58" y="28"/>
                  </a:moveTo>
                  <a:cubicBezTo>
                    <a:pt x="56" y="28"/>
                    <a:pt x="56" y="28"/>
                    <a:pt x="56" y="28"/>
                  </a:cubicBezTo>
                  <a:cubicBezTo>
                    <a:pt x="56" y="8"/>
                    <a:pt x="56" y="8"/>
                    <a:pt x="56" y="8"/>
                  </a:cubicBezTo>
                  <a:cubicBezTo>
                    <a:pt x="58" y="8"/>
                    <a:pt x="58" y="8"/>
                    <a:pt x="58" y="8"/>
                  </a:cubicBezTo>
                  <a:cubicBezTo>
                    <a:pt x="64" y="8"/>
                    <a:pt x="68" y="12"/>
                    <a:pt x="68" y="18"/>
                  </a:cubicBezTo>
                  <a:cubicBezTo>
                    <a:pt x="68" y="24"/>
                    <a:pt x="64" y="28"/>
                    <a:pt x="58"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41">
              <a:extLst>
                <a:ext uri="{FF2B5EF4-FFF2-40B4-BE49-F238E27FC236}">
                  <a16:creationId xmlns:a16="http://schemas.microsoft.com/office/drawing/2014/main" id="{49405208-9E90-4CDA-9A4B-EEC2A3623993}"/>
                </a:ext>
              </a:extLst>
            </p:cNvPr>
            <p:cNvSpPr>
              <a:spLocks noEditPoints="1"/>
            </p:cNvSpPr>
            <p:nvPr/>
          </p:nvSpPr>
          <p:spPr bwMode="auto">
            <a:xfrm>
              <a:off x="5719763" y="1082675"/>
              <a:ext cx="98425" cy="150813"/>
            </a:xfrm>
            <a:custGeom>
              <a:avLst/>
              <a:gdLst>
                <a:gd name="T0" fmla="*/ 2 w 26"/>
                <a:gd name="T1" fmla="*/ 40 h 40"/>
                <a:gd name="T2" fmla="*/ 10 w 26"/>
                <a:gd name="T3" fmla="*/ 40 h 40"/>
                <a:gd name="T4" fmla="*/ 12 w 26"/>
                <a:gd name="T5" fmla="*/ 39 h 40"/>
                <a:gd name="T6" fmla="*/ 18 w 26"/>
                <a:gd name="T7" fmla="*/ 26 h 40"/>
                <a:gd name="T8" fmla="*/ 26 w 26"/>
                <a:gd name="T9" fmla="*/ 17 h 40"/>
                <a:gd name="T10" fmla="*/ 14 w 26"/>
                <a:gd name="T11" fmla="*/ 0 h 40"/>
                <a:gd name="T12" fmla="*/ 12 w 26"/>
                <a:gd name="T13" fmla="*/ 1 h 40"/>
                <a:gd name="T14" fmla="*/ 12 w 26"/>
                <a:gd name="T15" fmla="*/ 3 h 40"/>
                <a:gd name="T16" fmla="*/ 10 w 26"/>
                <a:gd name="T17" fmla="*/ 11 h 40"/>
                <a:gd name="T18" fmla="*/ 8 w 26"/>
                <a:gd name="T19" fmla="*/ 15 h 40"/>
                <a:gd name="T20" fmla="*/ 8 w 26"/>
                <a:gd name="T21" fmla="*/ 21 h 40"/>
                <a:gd name="T22" fmla="*/ 10 w 26"/>
                <a:gd name="T23" fmla="*/ 24 h 40"/>
                <a:gd name="T24" fmla="*/ 2 w 26"/>
                <a:gd name="T25" fmla="*/ 35 h 40"/>
                <a:gd name="T26" fmla="*/ 1 w 26"/>
                <a:gd name="T27" fmla="*/ 35 h 40"/>
                <a:gd name="T28" fmla="*/ 0 w 26"/>
                <a:gd name="T29" fmla="*/ 37 h 40"/>
                <a:gd name="T30" fmla="*/ 0 w 26"/>
                <a:gd name="T31" fmla="*/ 39 h 40"/>
                <a:gd name="T32" fmla="*/ 2 w 26"/>
                <a:gd name="T33" fmla="*/ 40 h 40"/>
                <a:gd name="T34" fmla="*/ 12 w 26"/>
                <a:gd name="T35" fmla="*/ 16 h 40"/>
                <a:gd name="T36" fmla="*/ 14 w 26"/>
                <a:gd name="T37" fmla="*/ 14 h 40"/>
                <a:gd name="T38" fmla="*/ 17 w 26"/>
                <a:gd name="T39" fmla="*/ 6 h 40"/>
                <a:gd name="T40" fmla="*/ 22 w 26"/>
                <a:gd name="T41" fmla="*/ 17 h 40"/>
                <a:gd name="T42" fmla="*/ 17 w 26"/>
                <a:gd name="T43" fmla="*/ 23 h 40"/>
                <a:gd name="T44" fmla="*/ 17 w 26"/>
                <a:gd name="T45" fmla="*/ 23 h 40"/>
                <a:gd name="T46" fmla="*/ 13 w 26"/>
                <a:gd name="T47" fmla="*/ 21 h 40"/>
                <a:gd name="T48" fmla="*/ 12 w 26"/>
                <a:gd name="T49" fmla="*/ 20 h 40"/>
                <a:gd name="T50" fmla="*/ 12 w 26"/>
                <a:gd name="T51"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40">
                  <a:moveTo>
                    <a:pt x="2" y="40"/>
                  </a:moveTo>
                  <a:cubicBezTo>
                    <a:pt x="10" y="40"/>
                    <a:pt x="10" y="40"/>
                    <a:pt x="10" y="40"/>
                  </a:cubicBezTo>
                  <a:cubicBezTo>
                    <a:pt x="11" y="40"/>
                    <a:pt x="11" y="40"/>
                    <a:pt x="12" y="39"/>
                  </a:cubicBezTo>
                  <a:cubicBezTo>
                    <a:pt x="18" y="26"/>
                    <a:pt x="18" y="26"/>
                    <a:pt x="18" y="26"/>
                  </a:cubicBezTo>
                  <a:cubicBezTo>
                    <a:pt x="22" y="26"/>
                    <a:pt x="25" y="22"/>
                    <a:pt x="26" y="17"/>
                  </a:cubicBezTo>
                  <a:cubicBezTo>
                    <a:pt x="26" y="11"/>
                    <a:pt x="23" y="3"/>
                    <a:pt x="14" y="0"/>
                  </a:cubicBezTo>
                  <a:cubicBezTo>
                    <a:pt x="13" y="0"/>
                    <a:pt x="12" y="0"/>
                    <a:pt x="12" y="1"/>
                  </a:cubicBezTo>
                  <a:cubicBezTo>
                    <a:pt x="11" y="2"/>
                    <a:pt x="11" y="3"/>
                    <a:pt x="12" y="3"/>
                  </a:cubicBezTo>
                  <a:cubicBezTo>
                    <a:pt x="14" y="7"/>
                    <a:pt x="13" y="8"/>
                    <a:pt x="10" y="11"/>
                  </a:cubicBezTo>
                  <a:cubicBezTo>
                    <a:pt x="10" y="12"/>
                    <a:pt x="9" y="13"/>
                    <a:pt x="8" y="15"/>
                  </a:cubicBezTo>
                  <a:cubicBezTo>
                    <a:pt x="7" y="17"/>
                    <a:pt x="7" y="19"/>
                    <a:pt x="8" y="21"/>
                  </a:cubicBezTo>
                  <a:cubicBezTo>
                    <a:pt x="9" y="22"/>
                    <a:pt x="9" y="23"/>
                    <a:pt x="10" y="24"/>
                  </a:cubicBezTo>
                  <a:cubicBezTo>
                    <a:pt x="2" y="35"/>
                    <a:pt x="2" y="35"/>
                    <a:pt x="2" y="35"/>
                  </a:cubicBezTo>
                  <a:cubicBezTo>
                    <a:pt x="2" y="35"/>
                    <a:pt x="2" y="35"/>
                    <a:pt x="1" y="35"/>
                  </a:cubicBezTo>
                  <a:cubicBezTo>
                    <a:pt x="0" y="37"/>
                    <a:pt x="0" y="37"/>
                    <a:pt x="0" y="37"/>
                  </a:cubicBezTo>
                  <a:cubicBezTo>
                    <a:pt x="0" y="37"/>
                    <a:pt x="0" y="38"/>
                    <a:pt x="0" y="39"/>
                  </a:cubicBezTo>
                  <a:cubicBezTo>
                    <a:pt x="1" y="40"/>
                    <a:pt x="1" y="40"/>
                    <a:pt x="2" y="40"/>
                  </a:cubicBezTo>
                  <a:close/>
                  <a:moveTo>
                    <a:pt x="12" y="16"/>
                  </a:moveTo>
                  <a:cubicBezTo>
                    <a:pt x="12" y="15"/>
                    <a:pt x="13" y="15"/>
                    <a:pt x="14" y="14"/>
                  </a:cubicBezTo>
                  <a:cubicBezTo>
                    <a:pt x="15" y="12"/>
                    <a:pt x="17" y="9"/>
                    <a:pt x="17" y="6"/>
                  </a:cubicBezTo>
                  <a:cubicBezTo>
                    <a:pt x="21" y="8"/>
                    <a:pt x="22" y="13"/>
                    <a:pt x="22" y="17"/>
                  </a:cubicBezTo>
                  <a:cubicBezTo>
                    <a:pt x="21" y="19"/>
                    <a:pt x="20" y="23"/>
                    <a:pt x="17" y="23"/>
                  </a:cubicBezTo>
                  <a:cubicBezTo>
                    <a:pt x="17" y="23"/>
                    <a:pt x="17" y="23"/>
                    <a:pt x="17" y="23"/>
                  </a:cubicBezTo>
                  <a:cubicBezTo>
                    <a:pt x="13" y="21"/>
                    <a:pt x="13" y="21"/>
                    <a:pt x="13" y="21"/>
                  </a:cubicBezTo>
                  <a:cubicBezTo>
                    <a:pt x="13" y="21"/>
                    <a:pt x="12" y="20"/>
                    <a:pt x="12" y="20"/>
                  </a:cubicBezTo>
                  <a:cubicBezTo>
                    <a:pt x="11" y="19"/>
                    <a:pt x="11" y="17"/>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42">
              <a:extLst>
                <a:ext uri="{FF2B5EF4-FFF2-40B4-BE49-F238E27FC236}">
                  <a16:creationId xmlns:a16="http://schemas.microsoft.com/office/drawing/2014/main" id="{BD2D0C2B-1FC9-405A-BA6D-7FB0A64572F1}"/>
                </a:ext>
              </a:extLst>
            </p:cNvPr>
            <p:cNvSpPr>
              <a:spLocks/>
            </p:cNvSpPr>
            <p:nvPr/>
          </p:nvSpPr>
          <p:spPr bwMode="auto">
            <a:xfrm>
              <a:off x="5554663" y="1143000"/>
              <a:ext cx="46038" cy="49213"/>
            </a:xfrm>
            <a:custGeom>
              <a:avLst/>
              <a:gdLst>
                <a:gd name="T0" fmla="*/ 3 w 12"/>
                <a:gd name="T1" fmla="*/ 0 h 13"/>
                <a:gd name="T2" fmla="*/ 1 w 12"/>
                <a:gd name="T3" fmla="*/ 0 h 13"/>
                <a:gd name="T4" fmla="*/ 0 w 12"/>
                <a:gd name="T5" fmla="*/ 2 h 13"/>
                <a:gd name="T6" fmla="*/ 2 w 12"/>
                <a:gd name="T7" fmla="*/ 13 h 13"/>
                <a:gd name="T8" fmla="*/ 12 w 12"/>
                <a:gd name="T9" fmla="*/ 5 h 13"/>
                <a:gd name="T10" fmla="*/ 3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3" y="0"/>
                  </a:moveTo>
                  <a:cubicBezTo>
                    <a:pt x="2" y="0"/>
                    <a:pt x="2" y="0"/>
                    <a:pt x="1" y="0"/>
                  </a:cubicBezTo>
                  <a:cubicBezTo>
                    <a:pt x="0" y="1"/>
                    <a:pt x="0" y="2"/>
                    <a:pt x="0" y="2"/>
                  </a:cubicBezTo>
                  <a:cubicBezTo>
                    <a:pt x="2" y="13"/>
                    <a:pt x="2" y="13"/>
                    <a:pt x="2" y="13"/>
                  </a:cubicBezTo>
                  <a:cubicBezTo>
                    <a:pt x="12" y="5"/>
                    <a:pt x="12" y="5"/>
                    <a:pt x="12" y="5"/>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43">
              <a:extLst>
                <a:ext uri="{FF2B5EF4-FFF2-40B4-BE49-F238E27FC236}">
                  <a16:creationId xmlns:a16="http://schemas.microsoft.com/office/drawing/2014/main" id="{F17A7F0D-76E4-4EDE-898D-C2C1A7B322F5}"/>
                </a:ext>
              </a:extLst>
            </p:cNvPr>
            <p:cNvSpPr>
              <a:spLocks/>
            </p:cNvSpPr>
            <p:nvPr/>
          </p:nvSpPr>
          <p:spPr bwMode="auto">
            <a:xfrm>
              <a:off x="5570538" y="1082675"/>
              <a:ext cx="149225" cy="150813"/>
            </a:xfrm>
            <a:custGeom>
              <a:avLst/>
              <a:gdLst>
                <a:gd name="T0" fmla="*/ 6 w 40"/>
                <a:gd name="T1" fmla="*/ 40 h 40"/>
                <a:gd name="T2" fmla="*/ 18 w 40"/>
                <a:gd name="T3" fmla="*/ 40 h 40"/>
                <a:gd name="T4" fmla="*/ 18 w 40"/>
                <a:gd name="T5" fmla="*/ 40 h 40"/>
                <a:gd name="T6" fmla="*/ 20 w 40"/>
                <a:gd name="T7" fmla="*/ 38 h 40"/>
                <a:gd name="T8" fmla="*/ 22 w 40"/>
                <a:gd name="T9" fmla="*/ 40 h 40"/>
                <a:gd name="T10" fmla="*/ 38 w 40"/>
                <a:gd name="T11" fmla="*/ 40 h 40"/>
                <a:gd name="T12" fmla="*/ 40 w 40"/>
                <a:gd name="T13" fmla="*/ 38 h 40"/>
                <a:gd name="T14" fmla="*/ 40 w 40"/>
                <a:gd name="T15" fmla="*/ 36 h 40"/>
                <a:gd name="T16" fmla="*/ 36 w 40"/>
                <a:gd name="T17" fmla="*/ 36 h 40"/>
                <a:gd name="T18" fmla="*/ 35 w 40"/>
                <a:gd name="T19" fmla="*/ 36 h 40"/>
                <a:gd name="T20" fmla="*/ 33 w 40"/>
                <a:gd name="T21" fmla="*/ 34 h 40"/>
                <a:gd name="T22" fmla="*/ 35 w 40"/>
                <a:gd name="T23" fmla="*/ 32 h 40"/>
                <a:gd name="T24" fmla="*/ 40 w 40"/>
                <a:gd name="T25" fmla="*/ 32 h 40"/>
                <a:gd name="T26" fmla="*/ 40 w 40"/>
                <a:gd name="T27" fmla="*/ 28 h 40"/>
                <a:gd name="T28" fmla="*/ 30 w 40"/>
                <a:gd name="T29" fmla="*/ 28 h 40"/>
                <a:gd name="T30" fmla="*/ 28 w 40"/>
                <a:gd name="T31" fmla="*/ 26 h 40"/>
                <a:gd name="T32" fmla="*/ 30 w 40"/>
                <a:gd name="T33" fmla="*/ 24 h 40"/>
                <a:gd name="T34" fmla="*/ 40 w 40"/>
                <a:gd name="T35" fmla="*/ 24 h 40"/>
                <a:gd name="T36" fmla="*/ 40 w 40"/>
                <a:gd name="T37" fmla="*/ 20 h 40"/>
                <a:gd name="T38" fmla="*/ 35 w 40"/>
                <a:gd name="T39" fmla="*/ 20 h 40"/>
                <a:gd name="T40" fmla="*/ 33 w 40"/>
                <a:gd name="T41" fmla="*/ 18 h 40"/>
                <a:gd name="T42" fmla="*/ 35 w 40"/>
                <a:gd name="T43" fmla="*/ 16 h 40"/>
                <a:gd name="T44" fmla="*/ 40 w 40"/>
                <a:gd name="T45" fmla="*/ 16 h 40"/>
                <a:gd name="T46" fmla="*/ 40 w 40"/>
                <a:gd name="T47" fmla="*/ 12 h 40"/>
                <a:gd name="T48" fmla="*/ 30 w 40"/>
                <a:gd name="T49" fmla="*/ 12 h 40"/>
                <a:gd name="T50" fmla="*/ 28 w 40"/>
                <a:gd name="T51" fmla="*/ 10 h 40"/>
                <a:gd name="T52" fmla="*/ 30 w 40"/>
                <a:gd name="T53" fmla="*/ 8 h 40"/>
                <a:gd name="T54" fmla="*/ 40 w 40"/>
                <a:gd name="T55" fmla="*/ 8 h 40"/>
                <a:gd name="T56" fmla="*/ 40 w 40"/>
                <a:gd name="T57" fmla="*/ 2 h 40"/>
                <a:gd name="T58" fmla="*/ 38 w 40"/>
                <a:gd name="T59" fmla="*/ 0 h 40"/>
                <a:gd name="T60" fmla="*/ 22 w 40"/>
                <a:gd name="T61" fmla="*/ 0 h 40"/>
                <a:gd name="T62" fmla="*/ 20 w 40"/>
                <a:gd name="T63" fmla="*/ 2 h 40"/>
                <a:gd name="T64" fmla="*/ 20 w 40"/>
                <a:gd name="T65" fmla="*/ 38 h 40"/>
                <a:gd name="T66" fmla="*/ 19 w 40"/>
                <a:gd name="T67" fmla="*/ 37 h 40"/>
                <a:gd name="T68" fmla="*/ 11 w 40"/>
                <a:gd name="T69" fmla="*/ 24 h 40"/>
                <a:gd name="T70" fmla="*/ 0 w 40"/>
                <a:gd name="T71" fmla="*/ 33 h 40"/>
                <a:gd name="T72" fmla="*/ 4 w 40"/>
                <a:gd name="T73" fmla="*/ 39 h 40"/>
                <a:gd name="T74" fmla="*/ 6 w 40"/>
                <a:gd name="T75"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40">
                  <a:moveTo>
                    <a:pt x="6" y="40"/>
                  </a:moveTo>
                  <a:cubicBezTo>
                    <a:pt x="18" y="40"/>
                    <a:pt x="18" y="40"/>
                    <a:pt x="18" y="40"/>
                  </a:cubicBezTo>
                  <a:cubicBezTo>
                    <a:pt x="18" y="40"/>
                    <a:pt x="18" y="40"/>
                    <a:pt x="18" y="40"/>
                  </a:cubicBezTo>
                  <a:cubicBezTo>
                    <a:pt x="19" y="40"/>
                    <a:pt x="20" y="39"/>
                    <a:pt x="20" y="38"/>
                  </a:cubicBezTo>
                  <a:cubicBezTo>
                    <a:pt x="20" y="39"/>
                    <a:pt x="21" y="40"/>
                    <a:pt x="22" y="40"/>
                  </a:cubicBezTo>
                  <a:cubicBezTo>
                    <a:pt x="38" y="40"/>
                    <a:pt x="38" y="40"/>
                    <a:pt x="38" y="40"/>
                  </a:cubicBezTo>
                  <a:cubicBezTo>
                    <a:pt x="39" y="40"/>
                    <a:pt x="40" y="39"/>
                    <a:pt x="40" y="38"/>
                  </a:cubicBezTo>
                  <a:cubicBezTo>
                    <a:pt x="40" y="36"/>
                    <a:pt x="40" y="36"/>
                    <a:pt x="40" y="36"/>
                  </a:cubicBezTo>
                  <a:cubicBezTo>
                    <a:pt x="36" y="36"/>
                    <a:pt x="36" y="36"/>
                    <a:pt x="36" y="36"/>
                  </a:cubicBezTo>
                  <a:cubicBezTo>
                    <a:pt x="35" y="36"/>
                    <a:pt x="35" y="36"/>
                    <a:pt x="35" y="36"/>
                  </a:cubicBezTo>
                  <a:cubicBezTo>
                    <a:pt x="34" y="36"/>
                    <a:pt x="33" y="35"/>
                    <a:pt x="33" y="34"/>
                  </a:cubicBezTo>
                  <a:cubicBezTo>
                    <a:pt x="33" y="33"/>
                    <a:pt x="34" y="32"/>
                    <a:pt x="35" y="32"/>
                  </a:cubicBezTo>
                  <a:cubicBezTo>
                    <a:pt x="40" y="32"/>
                    <a:pt x="40" y="32"/>
                    <a:pt x="40" y="32"/>
                  </a:cubicBezTo>
                  <a:cubicBezTo>
                    <a:pt x="40" y="28"/>
                    <a:pt x="40" y="28"/>
                    <a:pt x="40" y="28"/>
                  </a:cubicBezTo>
                  <a:cubicBezTo>
                    <a:pt x="30" y="28"/>
                    <a:pt x="30" y="28"/>
                    <a:pt x="30" y="28"/>
                  </a:cubicBezTo>
                  <a:cubicBezTo>
                    <a:pt x="29" y="28"/>
                    <a:pt x="28" y="27"/>
                    <a:pt x="28" y="26"/>
                  </a:cubicBezTo>
                  <a:cubicBezTo>
                    <a:pt x="28" y="25"/>
                    <a:pt x="29" y="24"/>
                    <a:pt x="30" y="24"/>
                  </a:cubicBezTo>
                  <a:cubicBezTo>
                    <a:pt x="40" y="24"/>
                    <a:pt x="40" y="24"/>
                    <a:pt x="40" y="24"/>
                  </a:cubicBezTo>
                  <a:cubicBezTo>
                    <a:pt x="40" y="20"/>
                    <a:pt x="40" y="20"/>
                    <a:pt x="40" y="20"/>
                  </a:cubicBezTo>
                  <a:cubicBezTo>
                    <a:pt x="35" y="20"/>
                    <a:pt x="35" y="20"/>
                    <a:pt x="35" y="20"/>
                  </a:cubicBezTo>
                  <a:cubicBezTo>
                    <a:pt x="34" y="20"/>
                    <a:pt x="33" y="19"/>
                    <a:pt x="33" y="18"/>
                  </a:cubicBezTo>
                  <a:cubicBezTo>
                    <a:pt x="33" y="17"/>
                    <a:pt x="34" y="16"/>
                    <a:pt x="35" y="16"/>
                  </a:cubicBezTo>
                  <a:cubicBezTo>
                    <a:pt x="40" y="16"/>
                    <a:pt x="40" y="16"/>
                    <a:pt x="40" y="16"/>
                  </a:cubicBezTo>
                  <a:cubicBezTo>
                    <a:pt x="40" y="12"/>
                    <a:pt x="40" y="12"/>
                    <a:pt x="40" y="12"/>
                  </a:cubicBezTo>
                  <a:cubicBezTo>
                    <a:pt x="30" y="12"/>
                    <a:pt x="30" y="12"/>
                    <a:pt x="30" y="12"/>
                  </a:cubicBezTo>
                  <a:cubicBezTo>
                    <a:pt x="29" y="12"/>
                    <a:pt x="28" y="11"/>
                    <a:pt x="28" y="10"/>
                  </a:cubicBezTo>
                  <a:cubicBezTo>
                    <a:pt x="28" y="9"/>
                    <a:pt x="29" y="8"/>
                    <a:pt x="30" y="8"/>
                  </a:cubicBez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38"/>
                    <a:pt x="20" y="38"/>
                    <a:pt x="20" y="38"/>
                  </a:cubicBezTo>
                  <a:cubicBezTo>
                    <a:pt x="20" y="37"/>
                    <a:pt x="20" y="37"/>
                    <a:pt x="19" y="37"/>
                  </a:cubicBezTo>
                  <a:cubicBezTo>
                    <a:pt x="11" y="24"/>
                    <a:pt x="11" y="24"/>
                    <a:pt x="11" y="24"/>
                  </a:cubicBezTo>
                  <a:cubicBezTo>
                    <a:pt x="0" y="33"/>
                    <a:pt x="0" y="33"/>
                    <a:pt x="0" y="33"/>
                  </a:cubicBezTo>
                  <a:cubicBezTo>
                    <a:pt x="4" y="39"/>
                    <a:pt x="4" y="39"/>
                    <a:pt x="4" y="39"/>
                  </a:cubicBezTo>
                  <a:cubicBezTo>
                    <a:pt x="5" y="40"/>
                    <a:pt x="5" y="40"/>
                    <a:pt x="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 name="TextBox 29">
            <a:extLst>
              <a:ext uri="{FF2B5EF4-FFF2-40B4-BE49-F238E27FC236}">
                <a16:creationId xmlns:a16="http://schemas.microsoft.com/office/drawing/2014/main" id="{4B8B2477-EA5F-4B9A-9B58-DB8B84B22D32}"/>
              </a:ext>
            </a:extLst>
          </p:cNvPr>
          <p:cNvSpPr txBox="1"/>
          <p:nvPr/>
        </p:nvSpPr>
        <p:spPr>
          <a:xfrm>
            <a:off x="6281900" y="2119512"/>
            <a:ext cx="5504792" cy="1015663"/>
          </a:xfrm>
          <a:prstGeom prst="rect">
            <a:avLst/>
          </a:prstGeom>
          <a:noFill/>
        </p:spPr>
        <p:txBody>
          <a:bodyPr wrap="square" rtlCol="0">
            <a:spAutoFit/>
          </a:bodyPr>
          <a:lstStyle/>
          <a:p>
            <a:pPr algn="just"/>
            <a:r>
              <a:rPr lang="en-US" sz="2000" dirty="0"/>
              <a:t>The proposed system will provide an automated solution to keep the track of such events and respond in real-time</a:t>
            </a:r>
            <a:endParaRPr lang="en-US" sz="1600" dirty="0">
              <a:solidFill>
                <a:srgbClr val="404040"/>
              </a:solidFill>
              <a:latin typeface="Segoe UI Light" panose="020B0502040204020203" pitchFamily="34" charset="0"/>
              <a:ea typeface="Segoe UI Black" panose="020B0A02040204020203" pitchFamily="34" charset="0"/>
              <a:cs typeface="Segoe UI Light" panose="020B0502040204020203" pitchFamily="34" charset="0"/>
            </a:endParaRPr>
          </a:p>
        </p:txBody>
      </p:sp>
      <p:sp>
        <p:nvSpPr>
          <p:cNvPr id="26" name="Oval 25">
            <a:extLst>
              <a:ext uri="{FF2B5EF4-FFF2-40B4-BE49-F238E27FC236}">
                <a16:creationId xmlns:a16="http://schemas.microsoft.com/office/drawing/2014/main" id="{8B451018-D534-4A91-8157-0EEAA3D4F6C6}"/>
              </a:ext>
            </a:extLst>
          </p:cNvPr>
          <p:cNvSpPr/>
          <p:nvPr/>
        </p:nvSpPr>
        <p:spPr>
          <a:xfrm>
            <a:off x="5146169" y="2110934"/>
            <a:ext cx="838200" cy="838200"/>
          </a:xfrm>
          <a:prstGeom prst="ellipse">
            <a:avLst/>
          </a:prstGeom>
          <a:gradFill>
            <a:gsLst>
              <a:gs pos="0">
                <a:schemeClr val="accent4">
                  <a:lumMod val="75000"/>
                </a:schemeClr>
              </a:gs>
              <a:gs pos="100000">
                <a:schemeClr val="tx1">
                  <a:lumMod val="75000"/>
                  <a:lumOff val="25000"/>
                </a:schemeClr>
              </a:gs>
              <a:gs pos="100000">
                <a:schemeClr val="accent1"/>
              </a:gs>
            </a:gsLst>
            <a:lin ang="18900000" scaled="1"/>
          </a:gradFill>
          <a:ln w="50800">
            <a:solidFill>
              <a:schemeClr val="bg1"/>
            </a:solidFill>
          </a:ln>
          <a:effectLst>
            <a:outerShdw blurRad="139700" dist="50800" dir="24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8C987ABE-4808-44AF-849F-8BFD5F4E84D5}"/>
              </a:ext>
            </a:extLst>
          </p:cNvPr>
          <p:cNvGrpSpPr/>
          <p:nvPr/>
        </p:nvGrpSpPr>
        <p:grpSpPr>
          <a:xfrm>
            <a:off x="5443700" y="2341688"/>
            <a:ext cx="318052" cy="334248"/>
            <a:chOff x="3409950" y="1804988"/>
            <a:chExt cx="342901" cy="360363"/>
          </a:xfrm>
          <a:solidFill>
            <a:schemeClr val="bg1"/>
          </a:solidFill>
          <a:effectLst>
            <a:outerShdw blurRad="50800" dist="38100" dir="5400000" algn="t" rotWithShape="0">
              <a:prstClr val="black">
                <a:alpha val="20000"/>
              </a:prstClr>
            </a:outerShdw>
          </a:effectLst>
        </p:grpSpPr>
        <p:sp>
          <p:nvSpPr>
            <p:cNvPr id="45" name="Freeform 73">
              <a:extLst>
                <a:ext uri="{FF2B5EF4-FFF2-40B4-BE49-F238E27FC236}">
                  <a16:creationId xmlns:a16="http://schemas.microsoft.com/office/drawing/2014/main" id="{3AB5CD96-B880-4B4A-A6BD-EB4006757EA1}"/>
                </a:ext>
              </a:extLst>
            </p:cNvPr>
            <p:cNvSpPr>
              <a:spLocks noEditPoints="1"/>
            </p:cNvSpPr>
            <p:nvPr/>
          </p:nvSpPr>
          <p:spPr bwMode="auto">
            <a:xfrm>
              <a:off x="3409950" y="1804988"/>
              <a:ext cx="288925" cy="307975"/>
            </a:xfrm>
            <a:custGeom>
              <a:avLst/>
              <a:gdLst>
                <a:gd name="T0" fmla="*/ 77 w 77"/>
                <a:gd name="T1" fmla="*/ 51 h 82"/>
                <a:gd name="T2" fmla="*/ 76 w 77"/>
                <a:gd name="T3" fmla="*/ 49 h 82"/>
                <a:gd name="T4" fmla="*/ 40 w 77"/>
                <a:gd name="T5" fmla="*/ 13 h 82"/>
                <a:gd name="T6" fmla="*/ 39 w 77"/>
                <a:gd name="T7" fmla="*/ 12 h 82"/>
                <a:gd name="T8" fmla="*/ 39 w 77"/>
                <a:gd name="T9" fmla="*/ 10 h 82"/>
                <a:gd name="T10" fmla="*/ 29 w 77"/>
                <a:gd name="T11" fmla="*/ 0 h 82"/>
                <a:gd name="T12" fmla="*/ 19 w 77"/>
                <a:gd name="T13" fmla="*/ 10 h 82"/>
                <a:gd name="T14" fmla="*/ 19 w 77"/>
                <a:gd name="T15" fmla="*/ 31 h 82"/>
                <a:gd name="T16" fmla="*/ 4 w 77"/>
                <a:gd name="T17" fmla="*/ 47 h 82"/>
                <a:gd name="T18" fmla="*/ 4 w 77"/>
                <a:gd name="T19" fmla="*/ 61 h 82"/>
                <a:gd name="T20" fmla="*/ 22 w 77"/>
                <a:gd name="T21" fmla="*/ 79 h 82"/>
                <a:gd name="T22" fmla="*/ 29 w 77"/>
                <a:gd name="T23" fmla="*/ 82 h 82"/>
                <a:gd name="T24" fmla="*/ 36 w 77"/>
                <a:gd name="T25" fmla="*/ 79 h 82"/>
                <a:gd name="T26" fmla="*/ 64 w 77"/>
                <a:gd name="T27" fmla="*/ 52 h 82"/>
                <a:gd name="T28" fmla="*/ 75 w 77"/>
                <a:gd name="T29" fmla="*/ 52 h 82"/>
                <a:gd name="T30" fmla="*/ 77 w 77"/>
                <a:gd name="T31" fmla="*/ 51 h 82"/>
                <a:gd name="T32" fmla="*/ 35 w 77"/>
                <a:gd name="T33" fmla="*/ 15 h 82"/>
                <a:gd name="T34" fmla="*/ 23 w 77"/>
                <a:gd name="T35" fmla="*/ 27 h 82"/>
                <a:gd name="T36" fmla="*/ 23 w 77"/>
                <a:gd name="T37" fmla="*/ 10 h 82"/>
                <a:gd name="T38" fmla="*/ 29 w 77"/>
                <a:gd name="T39" fmla="*/ 4 h 82"/>
                <a:gd name="T40" fmla="*/ 35 w 77"/>
                <a:gd name="T41" fmla="*/ 10 h 82"/>
                <a:gd name="T42" fmla="*/ 35 w 77"/>
                <a:gd name="T43" fmla="*/ 1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7" h="82">
                  <a:moveTo>
                    <a:pt x="77" y="51"/>
                  </a:moveTo>
                  <a:cubicBezTo>
                    <a:pt x="77" y="50"/>
                    <a:pt x="77" y="49"/>
                    <a:pt x="76" y="49"/>
                  </a:cubicBezTo>
                  <a:cubicBezTo>
                    <a:pt x="40" y="13"/>
                    <a:pt x="40" y="13"/>
                    <a:pt x="40" y="13"/>
                  </a:cubicBezTo>
                  <a:cubicBezTo>
                    <a:pt x="40" y="12"/>
                    <a:pt x="40" y="12"/>
                    <a:pt x="39" y="12"/>
                  </a:cubicBezTo>
                  <a:cubicBezTo>
                    <a:pt x="39" y="10"/>
                    <a:pt x="39" y="10"/>
                    <a:pt x="39" y="10"/>
                  </a:cubicBezTo>
                  <a:cubicBezTo>
                    <a:pt x="39" y="4"/>
                    <a:pt x="35" y="0"/>
                    <a:pt x="29" y="0"/>
                  </a:cubicBezTo>
                  <a:cubicBezTo>
                    <a:pt x="23" y="0"/>
                    <a:pt x="19" y="4"/>
                    <a:pt x="19" y="10"/>
                  </a:cubicBezTo>
                  <a:cubicBezTo>
                    <a:pt x="19" y="31"/>
                    <a:pt x="19" y="31"/>
                    <a:pt x="19" y="31"/>
                  </a:cubicBezTo>
                  <a:cubicBezTo>
                    <a:pt x="4" y="47"/>
                    <a:pt x="4" y="47"/>
                    <a:pt x="4" y="47"/>
                  </a:cubicBezTo>
                  <a:cubicBezTo>
                    <a:pt x="0" y="50"/>
                    <a:pt x="0" y="57"/>
                    <a:pt x="4" y="61"/>
                  </a:cubicBezTo>
                  <a:cubicBezTo>
                    <a:pt x="22" y="79"/>
                    <a:pt x="22" y="79"/>
                    <a:pt x="22" y="79"/>
                  </a:cubicBezTo>
                  <a:cubicBezTo>
                    <a:pt x="24" y="81"/>
                    <a:pt x="27" y="82"/>
                    <a:pt x="29" y="82"/>
                  </a:cubicBezTo>
                  <a:cubicBezTo>
                    <a:pt x="32" y="82"/>
                    <a:pt x="35" y="81"/>
                    <a:pt x="36" y="79"/>
                  </a:cubicBezTo>
                  <a:cubicBezTo>
                    <a:pt x="64" y="52"/>
                    <a:pt x="64" y="52"/>
                    <a:pt x="64" y="52"/>
                  </a:cubicBezTo>
                  <a:cubicBezTo>
                    <a:pt x="75" y="52"/>
                    <a:pt x="75" y="52"/>
                    <a:pt x="75" y="52"/>
                  </a:cubicBezTo>
                  <a:cubicBezTo>
                    <a:pt x="76" y="52"/>
                    <a:pt x="77" y="52"/>
                    <a:pt x="77" y="51"/>
                  </a:cubicBezTo>
                  <a:close/>
                  <a:moveTo>
                    <a:pt x="35" y="15"/>
                  </a:moveTo>
                  <a:cubicBezTo>
                    <a:pt x="23" y="27"/>
                    <a:pt x="23" y="27"/>
                    <a:pt x="23" y="27"/>
                  </a:cubicBezTo>
                  <a:cubicBezTo>
                    <a:pt x="23" y="10"/>
                    <a:pt x="23" y="10"/>
                    <a:pt x="23" y="10"/>
                  </a:cubicBezTo>
                  <a:cubicBezTo>
                    <a:pt x="23" y="7"/>
                    <a:pt x="26" y="4"/>
                    <a:pt x="29" y="4"/>
                  </a:cubicBezTo>
                  <a:cubicBezTo>
                    <a:pt x="32" y="4"/>
                    <a:pt x="35" y="7"/>
                    <a:pt x="35" y="10"/>
                  </a:cubicBezTo>
                  <a:lnTo>
                    <a:pt x="35"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74">
              <a:extLst>
                <a:ext uri="{FF2B5EF4-FFF2-40B4-BE49-F238E27FC236}">
                  <a16:creationId xmlns:a16="http://schemas.microsoft.com/office/drawing/2014/main" id="{B47406F0-2859-4698-B30D-859965EF3355}"/>
                </a:ext>
              </a:extLst>
            </p:cNvPr>
            <p:cNvSpPr>
              <a:spLocks/>
            </p:cNvSpPr>
            <p:nvPr/>
          </p:nvSpPr>
          <p:spPr bwMode="auto">
            <a:xfrm>
              <a:off x="3662363" y="2030413"/>
              <a:ext cx="90488" cy="134938"/>
            </a:xfrm>
            <a:custGeom>
              <a:avLst/>
              <a:gdLst>
                <a:gd name="T0" fmla="*/ 14 w 24"/>
                <a:gd name="T1" fmla="*/ 1 h 36"/>
                <a:gd name="T2" fmla="*/ 10 w 24"/>
                <a:gd name="T3" fmla="*/ 1 h 36"/>
                <a:gd name="T4" fmla="*/ 0 w 24"/>
                <a:gd name="T5" fmla="*/ 24 h 36"/>
                <a:gd name="T6" fmla="*/ 12 w 24"/>
                <a:gd name="T7" fmla="*/ 36 h 36"/>
                <a:gd name="T8" fmla="*/ 24 w 24"/>
                <a:gd name="T9" fmla="*/ 24 h 36"/>
                <a:gd name="T10" fmla="*/ 14 w 24"/>
                <a:gd name="T11" fmla="*/ 1 h 36"/>
              </a:gdLst>
              <a:ahLst/>
              <a:cxnLst>
                <a:cxn ang="0">
                  <a:pos x="T0" y="T1"/>
                </a:cxn>
                <a:cxn ang="0">
                  <a:pos x="T2" y="T3"/>
                </a:cxn>
                <a:cxn ang="0">
                  <a:pos x="T4" y="T5"/>
                </a:cxn>
                <a:cxn ang="0">
                  <a:pos x="T6" y="T7"/>
                </a:cxn>
                <a:cxn ang="0">
                  <a:pos x="T8" y="T9"/>
                </a:cxn>
                <a:cxn ang="0">
                  <a:pos x="T10" y="T11"/>
                </a:cxn>
              </a:cxnLst>
              <a:rect l="0" t="0" r="r" b="b"/>
              <a:pathLst>
                <a:path w="24" h="36">
                  <a:moveTo>
                    <a:pt x="14" y="1"/>
                  </a:moveTo>
                  <a:cubicBezTo>
                    <a:pt x="13" y="0"/>
                    <a:pt x="11" y="0"/>
                    <a:pt x="10" y="1"/>
                  </a:cubicBezTo>
                  <a:cubicBezTo>
                    <a:pt x="9" y="3"/>
                    <a:pt x="0" y="18"/>
                    <a:pt x="0" y="24"/>
                  </a:cubicBezTo>
                  <a:cubicBezTo>
                    <a:pt x="0" y="31"/>
                    <a:pt x="5" y="36"/>
                    <a:pt x="12" y="36"/>
                  </a:cubicBezTo>
                  <a:cubicBezTo>
                    <a:pt x="19" y="36"/>
                    <a:pt x="24" y="31"/>
                    <a:pt x="24" y="24"/>
                  </a:cubicBezTo>
                  <a:cubicBezTo>
                    <a:pt x="24" y="18"/>
                    <a:pt x="15" y="3"/>
                    <a:pt x="1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3" name="TextBox 32">
            <a:extLst>
              <a:ext uri="{FF2B5EF4-FFF2-40B4-BE49-F238E27FC236}">
                <a16:creationId xmlns:a16="http://schemas.microsoft.com/office/drawing/2014/main" id="{A1B983A8-58BA-4D2D-920D-AA4606E638BB}"/>
              </a:ext>
            </a:extLst>
          </p:cNvPr>
          <p:cNvSpPr txBox="1"/>
          <p:nvPr/>
        </p:nvSpPr>
        <p:spPr>
          <a:xfrm>
            <a:off x="6039369" y="5115957"/>
            <a:ext cx="5887444" cy="707886"/>
          </a:xfrm>
          <a:prstGeom prst="rect">
            <a:avLst/>
          </a:prstGeom>
          <a:noFill/>
        </p:spPr>
        <p:txBody>
          <a:bodyPr wrap="square" rtlCol="0">
            <a:spAutoFit/>
          </a:bodyPr>
          <a:lstStyle/>
          <a:p>
            <a:pPr algn="just"/>
            <a:r>
              <a:rPr lang="en-US" sz="2000" dirty="0"/>
              <a:t>This result is achieved through implementing Image Processing and Deep Learning model.</a:t>
            </a:r>
            <a:endParaRPr lang="en-US" sz="2000" dirty="0">
              <a:solidFill>
                <a:srgbClr val="404040"/>
              </a:solidFill>
              <a:latin typeface="Segoe UI Light" panose="020B0502040204020203" pitchFamily="34" charset="0"/>
              <a:ea typeface="Segoe UI Black" panose="020B0A02040204020203" pitchFamily="34" charset="0"/>
              <a:cs typeface="Segoe UI Light" panose="020B0502040204020203" pitchFamily="34" charset="0"/>
            </a:endParaRPr>
          </a:p>
        </p:txBody>
      </p:sp>
      <p:sp>
        <p:nvSpPr>
          <p:cNvPr id="28" name="Oval 27">
            <a:extLst>
              <a:ext uri="{FF2B5EF4-FFF2-40B4-BE49-F238E27FC236}">
                <a16:creationId xmlns:a16="http://schemas.microsoft.com/office/drawing/2014/main" id="{8A8B9FD4-52BF-476D-9932-EABBD3D1CFCA}"/>
              </a:ext>
            </a:extLst>
          </p:cNvPr>
          <p:cNvSpPr/>
          <p:nvPr/>
        </p:nvSpPr>
        <p:spPr>
          <a:xfrm>
            <a:off x="4753324" y="5047714"/>
            <a:ext cx="838200" cy="838200"/>
          </a:xfrm>
          <a:prstGeom prst="ellipse">
            <a:avLst/>
          </a:prstGeom>
          <a:gradFill>
            <a:gsLst>
              <a:gs pos="0">
                <a:schemeClr val="accent4">
                  <a:lumMod val="75000"/>
                </a:schemeClr>
              </a:gs>
              <a:gs pos="100000">
                <a:schemeClr val="tx1">
                  <a:lumMod val="75000"/>
                  <a:lumOff val="25000"/>
                </a:schemeClr>
              </a:gs>
            </a:gsLst>
            <a:lin ang="18900000" scaled="1"/>
          </a:gradFill>
          <a:ln w="50800">
            <a:solidFill>
              <a:schemeClr val="bg1"/>
            </a:solidFill>
          </a:ln>
          <a:effectLst>
            <a:outerShdw blurRad="139700" dist="50800" dir="24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3" name="Group 52">
            <a:extLst>
              <a:ext uri="{FF2B5EF4-FFF2-40B4-BE49-F238E27FC236}">
                <a16:creationId xmlns:a16="http://schemas.microsoft.com/office/drawing/2014/main" id="{A27F1902-4E01-473C-B937-53B0E53F17A8}"/>
              </a:ext>
            </a:extLst>
          </p:cNvPr>
          <p:cNvGrpSpPr/>
          <p:nvPr/>
        </p:nvGrpSpPr>
        <p:grpSpPr>
          <a:xfrm>
            <a:off x="4993862" y="5289541"/>
            <a:ext cx="334248" cy="334248"/>
            <a:chOff x="6276975" y="1082675"/>
            <a:chExt cx="360363" cy="360363"/>
          </a:xfrm>
          <a:solidFill>
            <a:schemeClr val="bg1"/>
          </a:solidFill>
          <a:effectLst>
            <a:outerShdw blurRad="50800" dist="38100" dir="5400000" algn="t" rotWithShape="0">
              <a:prstClr val="black">
                <a:alpha val="20000"/>
              </a:prstClr>
            </a:outerShdw>
          </a:effectLst>
        </p:grpSpPr>
        <p:sp>
          <p:nvSpPr>
            <p:cNvPr id="55" name="Freeform 89">
              <a:extLst>
                <a:ext uri="{FF2B5EF4-FFF2-40B4-BE49-F238E27FC236}">
                  <a16:creationId xmlns:a16="http://schemas.microsoft.com/office/drawing/2014/main" id="{74EC78CD-D29B-460C-B232-AAAF6D8B84F0}"/>
                </a:ext>
              </a:extLst>
            </p:cNvPr>
            <p:cNvSpPr>
              <a:spLocks noEditPoints="1"/>
            </p:cNvSpPr>
            <p:nvPr/>
          </p:nvSpPr>
          <p:spPr bwMode="auto">
            <a:xfrm>
              <a:off x="6291263" y="1082675"/>
              <a:ext cx="330200" cy="211138"/>
            </a:xfrm>
            <a:custGeom>
              <a:avLst/>
              <a:gdLst>
                <a:gd name="T0" fmla="*/ 2 w 88"/>
                <a:gd name="T1" fmla="*/ 56 h 56"/>
                <a:gd name="T2" fmla="*/ 86 w 88"/>
                <a:gd name="T3" fmla="*/ 56 h 56"/>
                <a:gd name="T4" fmla="*/ 88 w 88"/>
                <a:gd name="T5" fmla="*/ 54 h 56"/>
                <a:gd name="T6" fmla="*/ 88 w 88"/>
                <a:gd name="T7" fmla="*/ 14 h 56"/>
                <a:gd name="T8" fmla="*/ 86 w 88"/>
                <a:gd name="T9" fmla="*/ 12 h 56"/>
                <a:gd name="T10" fmla="*/ 56 w 88"/>
                <a:gd name="T11" fmla="*/ 12 h 56"/>
                <a:gd name="T12" fmla="*/ 56 w 88"/>
                <a:gd name="T13" fmla="*/ 10 h 56"/>
                <a:gd name="T14" fmla="*/ 54 w 88"/>
                <a:gd name="T15" fmla="*/ 8 h 56"/>
                <a:gd name="T16" fmla="*/ 46 w 88"/>
                <a:gd name="T17" fmla="*/ 8 h 56"/>
                <a:gd name="T18" fmla="*/ 46 w 88"/>
                <a:gd name="T19" fmla="*/ 2 h 56"/>
                <a:gd name="T20" fmla="*/ 44 w 88"/>
                <a:gd name="T21" fmla="*/ 0 h 56"/>
                <a:gd name="T22" fmla="*/ 42 w 88"/>
                <a:gd name="T23" fmla="*/ 2 h 56"/>
                <a:gd name="T24" fmla="*/ 42 w 88"/>
                <a:gd name="T25" fmla="*/ 8 h 56"/>
                <a:gd name="T26" fmla="*/ 34 w 88"/>
                <a:gd name="T27" fmla="*/ 8 h 56"/>
                <a:gd name="T28" fmla="*/ 32 w 88"/>
                <a:gd name="T29" fmla="*/ 10 h 56"/>
                <a:gd name="T30" fmla="*/ 32 w 88"/>
                <a:gd name="T31" fmla="*/ 12 h 56"/>
                <a:gd name="T32" fmla="*/ 2 w 88"/>
                <a:gd name="T33" fmla="*/ 12 h 56"/>
                <a:gd name="T34" fmla="*/ 0 w 88"/>
                <a:gd name="T35" fmla="*/ 14 h 56"/>
                <a:gd name="T36" fmla="*/ 0 w 88"/>
                <a:gd name="T37" fmla="*/ 54 h 56"/>
                <a:gd name="T38" fmla="*/ 2 w 88"/>
                <a:gd name="T39" fmla="*/ 56 h 56"/>
                <a:gd name="T40" fmla="*/ 36 w 88"/>
                <a:gd name="T41" fmla="*/ 12 h 56"/>
                <a:gd name="T42" fmla="*/ 52 w 88"/>
                <a:gd name="T43" fmla="*/ 12 h 56"/>
                <a:gd name="T44" fmla="*/ 52 w 88"/>
                <a:gd name="T45" fmla="*/ 16 h 56"/>
                <a:gd name="T46" fmla="*/ 36 w 88"/>
                <a:gd name="T47" fmla="*/ 16 h 56"/>
                <a:gd name="T48" fmla="*/ 36 w 88"/>
                <a:gd name="T49" fmla="*/ 1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6">
                  <a:moveTo>
                    <a:pt x="2" y="56"/>
                  </a:moveTo>
                  <a:cubicBezTo>
                    <a:pt x="86" y="56"/>
                    <a:pt x="86" y="56"/>
                    <a:pt x="86" y="56"/>
                  </a:cubicBezTo>
                  <a:cubicBezTo>
                    <a:pt x="87" y="56"/>
                    <a:pt x="88" y="55"/>
                    <a:pt x="88" y="54"/>
                  </a:cubicBezTo>
                  <a:cubicBezTo>
                    <a:pt x="88" y="14"/>
                    <a:pt x="88" y="14"/>
                    <a:pt x="88" y="14"/>
                  </a:cubicBezTo>
                  <a:cubicBezTo>
                    <a:pt x="88" y="13"/>
                    <a:pt x="87" y="12"/>
                    <a:pt x="86" y="12"/>
                  </a:cubicBezTo>
                  <a:cubicBezTo>
                    <a:pt x="56" y="12"/>
                    <a:pt x="56" y="12"/>
                    <a:pt x="56" y="12"/>
                  </a:cubicBezTo>
                  <a:cubicBezTo>
                    <a:pt x="56" y="10"/>
                    <a:pt x="56" y="10"/>
                    <a:pt x="56" y="10"/>
                  </a:cubicBezTo>
                  <a:cubicBezTo>
                    <a:pt x="56" y="9"/>
                    <a:pt x="55" y="8"/>
                    <a:pt x="54" y="8"/>
                  </a:cubicBezTo>
                  <a:cubicBezTo>
                    <a:pt x="46" y="8"/>
                    <a:pt x="46" y="8"/>
                    <a:pt x="46" y="8"/>
                  </a:cubicBezTo>
                  <a:cubicBezTo>
                    <a:pt x="46" y="2"/>
                    <a:pt x="46" y="2"/>
                    <a:pt x="46" y="2"/>
                  </a:cubicBezTo>
                  <a:cubicBezTo>
                    <a:pt x="46" y="1"/>
                    <a:pt x="45" y="0"/>
                    <a:pt x="44" y="0"/>
                  </a:cubicBezTo>
                  <a:cubicBezTo>
                    <a:pt x="43" y="0"/>
                    <a:pt x="42" y="1"/>
                    <a:pt x="42" y="2"/>
                  </a:cubicBezTo>
                  <a:cubicBezTo>
                    <a:pt x="42" y="8"/>
                    <a:pt x="42" y="8"/>
                    <a:pt x="42" y="8"/>
                  </a:cubicBezTo>
                  <a:cubicBezTo>
                    <a:pt x="34" y="8"/>
                    <a:pt x="34" y="8"/>
                    <a:pt x="34" y="8"/>
                  </a:cubicBezTo>
                  <a:cubicBezTo>
                    <a:pt x="33" y="8"/>
                    <a:pt x="32" y="9"/>
                    <a:pt x="32" y="10"/>
                  </a:cubicBezTo>
                  <a:cubicBezTo>
                    <a:pt x="32" y="12"/>
                    <a:pt x="32" y="12"/>
                    <a:pt x="32" y="12"/>
                  </a:cubicBezTo>
                  <a:cubicBezTo>
                    <a:pt x="2" y="12"/>
                    <a:pt x="2" y="12"/>
                    <a:pt x="2" y="12"/>
                  </a:cubicBezTo>
                  <a:cubicBezTo>
                    <a:pt x="1" y="12"/>
                    <a:pt x="0" y="13"/>
                    <a:pt x="0" y="14"/>
                  </a:cubicBezTo>
                  <a:cubicBezTo>
                    <a:pt x="0" y="54"/>
                    <a:pt x="0" y="54"/>
                    <a:pt x="0" y="54"/>
                  </a:cubicBezTo>
                  <a:cubicBezTo>
                    <a:pt x="0" y="55"/>
                    <a:pt x="1" y="56"/>
                    <a:pt x="2" y="56"/>
                  </a:cubicBezTo>
                  <a:close/>
                  <a:moveTo>
                    <a:pt x="36" y="12"/>
                  </a:moveTo>
                  <a:cubicBezTo>
                    <a:pt x="52" y="12"/>
                    <a:pt x="52" y="12"/>
                    <a:pt x="52" y="12"/>
                  </a:cubicBezTo>
                  <a:cubicBezTo>
                    <a:pt x="52" y="16"/>
                    <a:pt x="52" y="16"/>
                    <a:pt x="52" y="16"/>
                  </a:cubicBezTo>
                  <a:cubicBezTo>
                    <a:pt x="36" y="16"/>
                    <a:pt x="36" y="16"/>
                    <a:pt x="36" y="16"/>
                  </a:cubicBezTo>
                  <a:lnTo>
                    <a:pt x="36"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90">
              <a:extLst>
                <a:ext uri="{FF2B5EF4-FFF2-40B4-BE49-F238E27FC236}">
                  <a16:creationId xmlns:a16="http://schemas.microsoft.com/office/drawing/2014/main" id="{D2E65FCF-E5FC-436B-87CD-94DB5B327433}"/>
                </a:ext>
              </a:extLst>
            </p:cNvPr>
            <p:cNvSpPr>
              <a:spLocks/>
            </p:cNvSpPr>
            <p:nvPr/>
          </p:nvSpPr>
          <p:spPr bwMode="auto">
            <a:xfrm>
              <a:off x="6276975" y="1308100"/>
              <a:ext cx="360363" cy="134938"/>
            </a:xfrm>
            <a:custGeom>
              <a:avLst/>
              <a:gdLst>
                <a:gd name="T0" fmla="*/ 90 w 96"/>
                <a:gd name="T1" fmla="*/ 0 h 36"/>
                <a:gd name="T2" fmla="*/ 6 w 96"/>
                <a:gd name="T3" fmla="*/ 0 h 36"/>
                <a:gd name="T4" fmla="*/ 0 w 96"/>
                <a:gd name="T5" fmla="*/ 6 h 36"/>
                <a:gd name="T6" fmla="*/ 6 w 96"/>
                <a:gd name="T7" fmla="*/ 12 h 36"/>
                <a:gd name="T8" fmla="*/ 25 w 96"/>
                <a:gd name="T9" fmla="*/ 12 h 36"/>
                <a:gd name="T10" fmla="*/ 14 w 96"/>
                <a:gd name="T11" fmla="*/ 33 h 36"/>
                <a:gd name="T12" fmla="*/ 15 w 96"/>
                <a:gd name="T13" fmla="*/ 36 h 36"/>
                <a:gd name="T14" fmla="*/ 16 w 96"/>
                <a:gd name="T15" fmla="*/ 36 h 36"/>
                <a:gd name="T16" fmla="*/ 18 w 96"/>
                <a:gd name="T17" fmla="*/ 35 h 36"/>
                <a:gd name="T18" fmla="*/ 29 w 96"/>
                <a:gd name="T19" fmla="*/ 12 h 36"/>
                <a:gd name="T20" fmla="*/ 44 w 96"/>
                <a:gd name="T21" fmla="*/ 12 h 36"/>
                <a:gd name="T22" fmla="*/ 44 w 96"/>
                <a:gd name="T23" fmla="*/ 34 h 36"/>
                <a:gd name="T24" fmla="*/ 46 w 96"/>
                <a:gd name="T25" fmla="*/ 36 h 36"/>
                <a:gd name="T26" fmla="*/ 48 w 96"/>
                <a:gd name="T27" fmla="*/ 34 h 36"/>
                <a:gd name="T28" fmla="*/ 48 w 96"/>
                <a:gd name="T29" fmla="*/ 12 h 36"/>
                <a:gd name="T30" fmla="*/ 67 w 96"/>
                <a:gd name="T31" fmla="*/ 12 h 36"/>
                <a:gd name="T32" fmla="*/ 78 w 96"/>
                <a:gd name="T33" fmla="*/ 35 h 36"/>
                <a:gd name="T34" fmla="*/ 80 w 96"/>
                <a:gd name="T35" fmla="*/ 36 h 36"/>
                <a:gd name="T36" fmla="*/ 81 w 96"/>
                <a:gd name="T37" fmla="*/ 36 h 36"/>
                <a:gd name="T38" fmla="*/ 82 w 96"/>
                <a:gd name="T39" fmla="*/ 33 h 36"/>
                <a:gd name="T40" fmla="*/ 71 w 96"/>
                <a:gd name="T41" fmla="*/ 12 h 36"/>
                <a:gd name="T42" fmla="*/ 90 w 96"/>
                <a:gd name="T43" fmla="*/ 12 h 36"/>
                <a:gd name="T44" fmla="*/ 96 w 96"/>
                <a:gd name="T45" fmla="*/ 6 h 36"/>
                <a:gd name="T46" fmla="*/ 90 w 96"/>
                <a:gd name="T4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36">
                  <a:moveTo>
                    <a:pt x="90" y="0"/>
                  </a:moveTo>
                  <a:cubicBezTo>
                    <a:pt x="6" y="0"/>
                    <a:pt x="6" y="0"/>
                    <a:pt x="6" y="0"/>
                  </a:cubicBezTo>
                  <a:cubicBezTo>
                    <a:pt x="3" y="0"/>
                    <a:pt x="0" y="3"/>
                    <a:pt x="0" y="6"/>
                  </a:cubicBezTo>
                  <a:cubicBezTo>
                    <a:pt x="0" y="9"/>
                    <a:pt x="3" y="12"/>
                    <a:pt x="6" y="12"/>
                  </a:cubicBezTo>
                  <a:cubicBezTo>
                    <a:pt x="25" y="12"/>
                    <a:pt x="25" y="12"/>
                    <a:pt x="25" y="12"/>
                  </a:cubicBezTo>
                  <a:cubicBezTo>
                    <a:pt x="14" y="33"/>
                    <a:pt x="14" y="33"/>
                    <a:pt x="14" y="33"/>
                  </a:cubicBezTo>
                  <a:cubicBezTo>
                    <a:pt x="14" y="34"/>
                    <a:pt x="14" y="35"/>
                    <a:pt x="15" y="36"/>
                  </a:cubicBezTo>
                  <a:cubicBezTo>
                    <a:pt x="15" y="36"/>
                    <a:pt x="16" y="36"/>
                    <a:pt x="16" y="36"/>
                  </a:cubicBezTo>
                  <a:cubicBezTo>
                    <a:pt x="17" y="36"/>
                    <a:pt x="17" y="36"/>
                    <a:pt x="18" y="35"/>
                  </a:cubicBezTo>
                  <a:cubicBezTo>
                    <a:pt x="29" y="12"/>
                    <a:pt x="29" y="12"/>
                    <a:pt x="29" y="12"/>
                  </a:cubicBezTo>
                  <a:cubicBezTo>
                    <a:pt x="44" y="12"/>
                    <a:pt x="44" y="12"/>
                    <a:pt x="44" y="12"/>
                  </a:cubicBezTo>
                  <a:cubicBezTo>
                    <a:pt x="44" y="34"/>
                    <a:pt x="44" y="34"/>
                    <a:pt x="44" y="34"/>
                  </a:cubicBezTo>
                  <a:cubicBezTo>
                    <a:pt x="44" y="35"/>
                    <a:pt x="45" y="36"/>
                    <a:pt x="46" y="36"/>
                  </a:cubicBezTo>
                  <a:cubicBezTo>
                    <a:pt x="47" y="36"/>
                    <a:pt x="48" y="35"/>
                    <a:pt x="48" y="34"/>
                  </a:cubicBezTo>
                  <a:cubicBezTo>
                    <a:pt x="48" y="12"/>
                    <a:pt x="48" y="12"/>
                    <a:pt x="48" y="12"/>
                  </a:cubicBezTo>
                  <a:cubicBezTo>
                    <a:pt x="67" y="12"/>
                    <a:pt x="67" y="12"/>
                    <a:pt x="67" y="12"/>
                  </a:cubicBezTo>
                  <a:cubicBezTo>
                    <a:pt x="78" y="35"/>
                    <a:pt x="78" y="35"/>
                    <a:pt x="78" y="35"/>
                  </a:cubicBezTo>
                  <a:cubicBezTo>
                    <a:pt x="79" y="36"/>
                    <a:pt x="79" y="36"/>
                    <a:pt x="80" y="36"/>
                  </a:cubicBezTo>
                  <a:cubicBezTo>
                    <a:pt x="80" y="36"/>
                    <a:pt x="81" y="36"/>
                    <a:pt x="81" y="36"/>
                  </a:cubicBezTo>
                  <a:cubicBezTo>
                    <a:pt x="82" y="35"/>
                    <a:pt x="82" y="34"/>
                    <a:pt x="82" y="33"/>
                  </a:cubicBezTo>
                  <a:cubicBezTo>
                    <a:pt x="71" y="12"/>
                    <a:pt x="71" y="12"/>
                    <a:pt x="71" y="12"/>
                  </a:cubicBezTo>
                  <a:cubicBezTo>
                    <a:pt x="90" y="12"/>
                    <a:pt x="90" y="12"/>
                    <a:pt x="90" y="12"/>
                  </a:cubicBezTo>
                  <a:cubicBezTo>
                    <a:pt x="93" y="12"/>
                    <a:pt x="96" y="9"/>
                    <a:pt x="96" y="6"/>
                  </a:cubicBezTo>
                  <a:cubicBezTo>
                    <a:pt x="96" y="3"/>
                    <a:pt x="93" y="0"/>
                    <a:pt x="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 name="TextBox 28">
            <a:extLst>
              <a:ext uri="{FF2B5EF4-FFF2-40B4-BE49-F238E27FC236}">
                <a16:creationId xmlns:a16="http://schemas.microsoft.com/office/drawing/2014/main" id="{61CDFAAB-7D11-4DD2-B291-9C54A152B5C8}"/>
              </a:ext>
            </a:extLst>
          </p:cNvPr>
          <p:cNvSpPr txBox="1"/>
          <p:nvPr/>
        </p:nvSpPr>
        <p:spPr>
          <a:xfrm>
            <a:off x="6376394" y="856985"/>
            <a:ext cx="5410298" cy="954107"/>
          </a:xfrm>
          <a:prstGeom prst="rect">
            <a:avLst/>
          </a:prstGeom>
          <a:noFill/>
        </p:spPr>
        <p:txBody>
          <a:bodyPr wrap="square" rtlCol="0">
            <a:spAutoFit/>
          </a:bodyPr>
          <a:lstStyle/>
          <a:p>
            <a:pPr algn="just"/>
            <a:r>
              <a:rPr lang="en-US" sz="2000" dirty="0"/>
              <a:t>Detect violation and crash anomaly from videos uploaded by the user.</a:t>
            </a:r>
            <a:endParaRPr lang="en-US" sz="2000" dirty="0">
              <a:solidFill>
                <a:srgbClr val="404040"/>
              </a:solidFill>
              <a:ea typeface="Segoe UI Black" panose="020B0A02040204020203" pitchFamily="34" charset="0"/>
              <a:cs typeface="Segoe UI Light" panose="020B0502040204020203" pitchFamily="34" charset="0"/>
            </a:endParaRPr>
          </a:p>
          <a:p>
            <a:endParaRPr lang="en-US" sz="1600" dirty="0">
              <a:solidFill>
                <a:srgbClr val="404040"/>
              </a:solidFill>
              <a:ea typeface="Segoe UI Black" panose="020B0A02040204020203" pitchFamily="34" charset="0"/>
              <a:cs typeface="Segoe UI Light" panose="020B0502040204020203" pitchFamily="34" charset="0"/>
            </a:endParaRPr>
          </a:p>
        </p:txBody>
      </p:sp>
      <p:sp>
        <p:nvSpPr>
          <p:cNvPr id="5" name="Oval 4">
            <a:extLst>
              <a:ext uri="{FF2B5EF4-FFF2-40B4-BE49-F238E27FC236}">
                <a16:creationId xmlns:a16="http://schemas.microsoft.com/office/drawing/2014/main" id="{5228EFC3-3382-4436-9D8A-EB18EB1613CC}"/>
              </a:ext>
            </a:extLst>
          </p:cNvPr>
          <p:cNvSpPr/>
          <p:nvPr/>
        </p:nvSpPr>
        <p:spPr>
          <a:xfrm>
            <a:off x="5356823" y="699693"/>
            <a:ext cx="838200" cy="838200"/>
          </a:xfrm>
          <a:prstGeom prst="ellipse">
            <a:avLst/>
          </a:prstGeom>
          <a:gradFill>
            <a:gsLst>
              <a:gs pos="0">
                <a:schemeClr val="accent4">
                  <a:lumMod val="75000"/>
                </a:schemeClr>
              </a:gs>
              <a:gs pos="100000">
                <a:schemeClr val="tx1">
                  <a:lumMod val="75000"/>
                  <a:lumOff val="25000"/>
                </a:schemeClr>
              </a:gs>
            </a:gsLst>
            <a:lin ang="18900000" scaled="1"/>
          </a:gradFill>
          <a:ln w="50800">
            <a:solidFill>
              <a:schemeClr val="bg1"/>
            </a:solidFill>
          </a:ln>
          <a:effectLst>
            <a:outerShdw blurRad="139700" dist="50800" dir="24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7" name="Group 56">
            <a:extLst>
              <a:ext uri="{FF2B5EF4-FFF2-40B4-BE49-F238E27FC236}">
                <a16:creationId xmlns:a16="http://schemas.microsoft.com/office/drawing/2014/main" id="{57286F59-8798-474E-BEB3-6A4D188F76C5}"/>
              </a:ext>
            </a:extLst>
          </p:cNvPr>
          <p:cNvGrpSpPr/>
          <p:nvPr/>
        </p:nvGrpSpPr>
        <p:grpSpPr>
          <a:xfrm>
            <a:off x="5608799" y="933694"/>
            <a:ext cx="334248" cy="334248"/>
            <a:chOff x="2670175" y="4692650"/>
            <a:chExt cx="360363" cy="360363"/>
          </a:xfrm>
          <a:solidFill>
            <a:schemeClr val="bg1"/>
          </a:solidFill>
          <a:effectLst>
            <a:outerShdw blurRad="50800" dist="38100" dir="5400000" algn="t" rotWithShape="0">
              <a:prstClr val="black">
                <a:alpha val="20000"/>
              </a:prstClr>
            </a:outerShdw>
          </a:effectLst>
        </p:grpSpPr>
        <p:sp>
          <p:nvSpPr>
            <p:cNvPr id="58" name="Freeform 92">
              <a:extLst>
                <a:ext uri="{FF2B5EF4-FFF2-40B4-BE49-F238E27FC236}">
                  <a16:creationId xmlns:a16="http://schemas.microsoft.com/office/drawing/2014/main" id="{084A8B69-F68B-4372-B333-44617018C65D}"/>
                </a:ext>
              </a:extLst>
            </p:cNvPr>
            <p:cNvSpPr>
              <a:spLocks noEditPoints="1"/>
            </p:cNvSpPr>
            <p:nvPr/>
          </p:nvSpPr>
          <p:spPr bwMode="auto">
            <a:xfrm>
              <a:off x="2670175" y="4692650"/>
              <a:ext cx="360363" cy="360363"/>
            </a:xfrm>
            <a:custGeom>
              <a:avLst/>
              <a:gdLst>
                <a:gd name="T0" fmla="*/ 94 w 96"/>
                <a:gd name="T1" fmla="*/ 68 h 96"/>
                <a:gd name="T2" fmla="*/ 84 w 96"/>
                <a:gd name="T3" fmla="*/ 68 h 96"/>
                <a:gd name="T4" fmla="*/ 84 w 96"/>
                <a:gd name="T5" fmla="*/ 14 h 96"/>
                <a:gd name="T6" fmla="*/ 82 w 96"/>
                <a:gd name="T7" fmla="*/ 12 h 96"/>
                <a:gd name="T8" fmla="*/ 28 w 96"/>
                <a:gd name="T9" fmla="*/ 12 h 96"/>
                <a:gd name="T10" fmla="*/ 28 w 96"/>
                <a:gd name="T11" fmla="*/ 2 h 96"/>
                <a:gd name="T12" fmla="*/ 26 w 96"/>
                <a:gd name="T13" fmla="*/ 0 h 96"/>
                <a:gd name="T14" fmla="*/ 14 w 96"/>
                <a:gd name="T15" fmla="*/ 0 h 96"/>
                <a:gd name="T16" fmla="*/ 12 w 96"/>
                <a:gd name="T17" fmla="*/ 2 h 96"/>
                <a:gd name="T18" fmla="*/ 12 w 96"/>
                <a:gd name="T19" fmla="*/ 12 h 96"/>
                <a:gd name="T20" fmla="*/ 2 w 96"/>
                <a:gd name="T21" fmla="*/ 12 h 96"/>
                <a:gd name="T22" fmla="*/ 0 w 96"/>
                <a:gd name="T23" fmla="*/ 14 h 96"/>
                <a:gd name="T24" fmla="*/ 0 w 96"/>
                <a:gd name="T25" fmla="*/ 26 h 96"/>
                <a:gd name="T26" fmla="*/ 2 w 96"/>
                <a:gd name="T27" fmla="*/ 28 h 96"/>
                <a:gd name="T28" fmla="*/ 12 w 96"/>
                <a:gd name="T29" fmla="*/ 28 h 96"/>
                <a:gd name="T30" fmla="*/ 12 w 96"/>
                <a:gd name="T31" fmla="*/ 82 h 96"/>
                <a:gd name="T32" fmla="*/ 14 w 96"/>
                <a:gd name="T33" fmla="*/ 84 h 96"/>
                <a:gd name="T34" fmla="*/ 68 w 96"/>
                <a:gd name="T35" fmla="*/ 84 h 96"/>
                <a:gd name="T36" fmla="*/ 68 w 96"/>
                <a:gd name="T37" fmla="*/ 94 h 96"/>
                <a:gd name="T38" fmla="*/ 70 w 96"/>
                <a:gd name="T39" fmla="*/ 96 h 96"/>
                <a:gd name="T40" fmla="*/ 82 w 96"/>
                <a:gd name="T41" fmla="*/ 96 h 96"/>
                <a:gd name="T42" fmla="*/ 84 w 96"/>
                <a:gd name="T43" fmla="*/ 94 h 96"/>
                <a:gd name="T44" fmla="*/ 84 w 96"/>
                <a:gd name="T45" fmla="*/ 84 h 96"/>
                <a:gd name="T46" fmla="*/ 94 w 96"/>
                <a:gd name="T47" fmla="*/ 84 h 96"/>
                <a:gd name="T48" fmla="*/ 96 w 96"/>
                <a:gd name="T49" fmla="*/ 82 h 96"/>
                <a:gd name="T50" fmla="*/ 96 w 96"/>
                <a:gd name="T51" fmla="*/ 70 h 96"/>
                <a:gd name="T52" fmla="*/ 94 w 96"/>
                <a:gd name="T53" fmla="*/ 68 h 96"/>
                <a:gd name="T54" fmla="*/ 68 w 96"/>
                <a:gd name="T55" fmla="*/ 28 h 96"/>
                <a:gd name="T56" fmla="*/ 68 w 96"/>
                <a:gd name="T57" fmla="*/ 58 h 96"/>
                <a:gd name="T58" fmla="*/ 60 w 96"/>
                <a:gd name="T59" fmla="*/ 36 h 96"/>
                <a:gd name="T60" fmla="*/ 59 w 96"/>
                <a:gd name="T61" fmla="*/ 35 h 96"/>
                <a:gd name="T62" fmla="*/ 57 w 96"/>
                <a:gd name="T63" fmla="*/ 36 h 96"/>
                <a:gd name="T64" fmla="*/ 45 w 96"/>
                <a:gd name="T65" fmla="*/ 57 h 96"/>
                <a:gd name="T66" fmla="*/ 38 w 96"/>
                <a:gd name="T67" fmla="*/ 48 h 96"/>
                <a:gd name="T68" fmla="*/ 36 w 96"/>
                <a:gd name="T69" fmla="*/ 47 h 96"/>
                <a:gd name="T70" fmla="*/ 35 w 96"/>
                <a:gd name="T71" fmla="*/ 48 h 96"/>
                <a:gd name="T72" fmla="*/ 28 w 96"/>
                <a:gd name="T73" fmla="*/ 61 h 96"/>
                <a:gd name="T74" fmla="*/ 28 w 96"/>
                <a:gd name="T75" fmla="*/ 28 h 96"/>
                <a:gd name="T76" fmla="*/ 68 w 96"/>
                <a:gd name="T77" fmla="*/ 2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6" h="96">
                  <a:moveTo>
                    <a:pt x="94" y="68"/>
                  </a:moveTo>
                  <a:cubicBezTo>
                    <a:pt x="84" y="68"/>
                    <a:pt x="84" y="68"/>
                    <a:pt x="84" y="68"/>
                  </a:cubicBezTo>
                  <a:cubicBezTo>
                    <a:pt x="84" y="14"/>
                    <a:pt x="84" y="14"/>
                    <a:pt x="84" y="14"/>
                  </a:cubicBezTo>
                  <a:cubicBezTo>
                    <a:pt x="84" y="13"/>
                    <a:pt x="83" y="12"/>
                    <a:pt x="82" y="12"/>
                  </a:cubicBezTo>
                  <a:cubicBezTo>
                    <a:pt x="28" y="12"/>
                    <a:pt x="28" y="12"/>
                    <a:pt x="28" y="12"/>
                  </a:cubicBezTo>
                  <a:cubicBezTo>
                    <a:pt x="28" y="2"/>
                    <a:pt x="28" y="2"/>
                    <a:pt x="28" y="2"/>
                  </a:cubicBezTo>
                  <a:cubicBezTo>
                    <a:pt x="28" y="1"/>
                    <a:pt x="27" y="0"/>
                    <a:pt x="26" y="0"/>
                  </a:cubicBezTo>
                  <a:cubicBezTo>
                    <a:pt x="14" y="0"/>
                    <a:pt x="14" y="0"/>
                    <a:pt x="14" y="0"/>
                  </a:cubicBezTo>
                  <a:cubicBezTo>
                    <a:pt x="13" y="0"/>
                    <a:pt x="12" y="1"/>
                    <a:pt x="12" y="2"/>
                  </a:cubicBezTo>
                  <a:cubicBezTo>
                    <a:pt x="12" y="12"/>
                    <a:pt x="12" y="12"/>
                    <a:pt x="12" y="12"/>
                  </a:cubicBezTo>
                  <a:cubicBezTo>
                    <a:pt x="2" y="12"/>
                    <a:pt x="2" y="12"/>
                    <a:pt x="2" y="12"/>
                  </a:cubicBezTo>
                  <a:cubicBezTo>
                    <a:pt x="1" y="12"/>
                    <a:pt x="0" y="13"/>
                    <a:pt x="0" y="14"/>
                  </a:cubicBezTo>
                  <a:cubicBezTo>
                    <a:pt x="0" y="26"/>
                    <a:pt x="0" y="26"/>
                    <a:pt x="0" y="26"/>
                  </a:cubicBezTo>
                  <a:cubicBezTo>
                    <a:pt x="0" y="27"/>
                    <a:pt x="1" y="28"/>
                    <a:pt x="2" y="28"/>
                  </a:cubicBezTo>
                  <a:cubicBezTo>
                    <a:pt x="12" y="28"/>
                    <a:pt x="12" y="28"/>
                    <a:pt x="12" y="28"/>
                  </a:cubicBezTo>
                  <a:cubicBezTo>
                    <a:pt x="12" y="82"/>
                    <a:pt x="12" y="82"/>
                    <a:pt x="12" y="82"/>
                  </a:cubicBezTo>
                  <a:cubicBezTo>
                    <a:pt x="12" y="83"/>
                    <a:pt x="13" y="84"/>
                    <a:pt x="14" y="84"/>
                  </a:cubicBezTo>
                  <a:cubicBezTo>
                    <a:pt x="68" y="84"/>
                    <a:pt x="68" y="84"/>
                    <a:pt x="68" y="84"/>
                  </a:cubicBezTo>
                  <a:cubicBezTo>
                    <a:pt x="68" y="94"/>
                    <a:pt x="68" y="94"/>
                    <a:pt x="68" y="94"/>
                  </a:cubicBezTo>
                  <a:cubicBezTo>
                    <a:pt x="68" y="95"/>
                    <a:pt x="69" y="96"/>
                    <a:pt x="70" y="96"/>
                  </a:cubicBezTo>
                  <a:cubicBezTo>
                    <a:pt x="82" y="96"/>
                    <a:pt x="82" y="96"/>
                    <a:pt x="82" y="96"/>
                  </a:cubicBezTo>
                  <a:cubicBezTo>
                    <a:pt x="83" y="96"/>
                    <a:pt x="84" y="95"/>
                    <a:pt x="84" y="94"/>
                  </a:cubicBezTo>
                  <a:cubicBezTo>
                    <a:pt x="84" y="84"/>
                    <a:pt x="84" y="84"/>
                    <a:pt x="84" y="84"/>
                  </a:cubicBezTo>
                  <a:cubicBezTo>
                    <a:pt x="94" y="84"/>
                    <a:pt x="94" y="84"/>
                    <a:pt x="94" y="84"/>
                  </a:cubicBezTo>
                  <a:cubicBezTo>
                    <a:pt x="95" y="84"/>
                    <a:pt x="96" y="83"/>
                    <a:pt x="96" y="82"/>
                  </a:cubicBezTo>
                  <a:cubicBezTo>
                    <a:pt x="96" y="70"/>
                    <a:pt x="96" y="70"/>
                    <a:pt x="96" y="70"/>
                  </a:cubicBezTo>
                  <a:cubicBezTo>
                    <a:pt x="96" y="69"/>
                    <a:pt x="95" y="68"/>
                    <a:pt x="94" y="68"/>
                  </a:cubicBezTo>
                  <a:close/>
                  <a:moveTo>
                    <a:pt x="68" y="28"/>
                  </a:moveTo>
                  <a:cubicBezTo>
                    <a:pt x="68" y="58"/>
                    <a:pt x="68" y="58"/>
                    <a:pt x="68" y="58"/>
                  </a:cubicBezTo>
                  <a:cubicBezTo>
                    <a:pt x="60" y="36"/>
                    <a:pt x="60" y="36"/>
                    <a:pt x="60" y="36"/>
                  </a:cubicBezTo>
                  <a:cubicBezTo>
                    <a:pt x="60" y="36"/>
                    <a:pt x="59" y="35"/>
                    <a:pt x="59" y="35"/>
                  </a:cubicBezTo>
                  <a:cubicBezTo>
                    <a:pt x="58" y="35"/>
                    <a:pt x="57" y="35"/>
                    <a:pt x="57" y="36"/>
                  </a:cubicBezTo>
                  <a:cubicBezTo>
                    <a:pt x="45" y="57"/>
                    <a:pt x="45" y="57"/>
                    <a:pt x="45" y="57"/>
                  </a:cubicBezTo>
                  <a:cubicBezTo>
                    <a:pt x="38" y="48"/>
                    <a:pt x="38" y="48"/>
                    <a:pt x="38" y="48"/>
                  </a:cubicBezTo>
                  <a:cubicBezTo>
                    <a:pt x="38" y="47"/>
                    <a:pt x="37" y="47"/>
                    <a:pt x="36" y="47"/>
                  </a:cubicBezTo>
                  <a:cubicBezTo>
                    <a:pt x="35" y="47"/>
                    <a:pt x="35" y="47"/>
                    <a:pt x="35" y="48"/>
                  </a:cubicBezTo>
                  <a:cubicBezTo>
                    <a:pt x="28" y="61"/>
                    <a:pt x="28" y="61"/>
                    <a:pt x="28" y="61"/>
                  </a:cubicBezTo>
                  <a:cubicBezTo>
                    <a:pt x="28" y="28"/>
                    <a:pt x="28" y="28"/>
                    <a:pt x="28" y="28"/>
                  </a:cubicBezTo>
                  <a:lnTo>
                    <a:pt x="6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Oval 93">
              <a:extLst>
                <a:ext uri="{FF2B5EF4-FFF2-40B4-BE49-F238E27FC236}">
                  <a16:creationId xmlns:a16="http://schemas.microsoft.com/office/drawing/2014/main" id="{0832E766-CC8B-4CAA-8DD8-E9D538F270BB}"/>
                </a:ext>
              </a:extLst>
            </p:cNvPr>
            <p:cNvSpPr>
              <a:spLocks noChangeArrowheads="1"/>
            </p:cNvSpPr>
            <p:nvPr/>
          </p:nvSpPr>
          <p:spPr bwMode="auto">
            <a:xfrm>
              <a:off x="2798763" y="4805363"/>
              <a:ext cx="44450"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 name="Date Placeholder 1">
            <a:extLst>
              <a:ext uri="{FF2B5EF4-FFF2-40B4-BE49-F238E27FC236}">
                <a16:creationId xmlns:a16="http://schemas.microsoft.com/office/drawing/2014/main" id="{164860AA-B4C5-4CA4-9008-267B30F13023}"/>
              </a:ext>
            </a:extLst>
          </p:cNvPr>
          <p:cNvSpPr>
            <a:spLocks noGrp="1"/>
          </p:cNvSpPr>
          <p:nvPr>
            <p:ph type="dt" sz="half" idx="10"/>
          </p:nvPr>
        </p:nvSpPr>
        <p:spPr/>
        <p:txBody>
          <a:bodyPr/>
          <a:lstStyle/>
          <a:p>
            <a:fld id="{96233935-C75D-487F-BB37-88AB2686A64A}" type="datetime1">
              <a:rPr lang="en-US" smtClean="0"/>
              <a:t>12/1/2020</a:t>
            </a:fld>
            <a:endParaRPr lang="en-US" dirty="0"/>
          </a:p>
        </p:txBody>
      </p:sp>
      <p:sp>
        <p:nvSpPr>
          <p:cNvPr id="3" name="Slide Number Placeholder 2">
            <a:extLst>
              <a:ext uri="{FF2B5EF4-FFF2-40B4-BE49-F238E27FC236}">
                <a16:creationId xmlns:a16="http://schemas.microsoft.com/office/drawing/2014/main" id="{C5CCD90B-3A60-4E26-8DD7-25744FC7B966}"/>
              </a:ext>
            </a:extLst>
          </p:cNvPr>
          <p:cNvSpPr>
            <a:spLocks noGrp="1"/>
          </p:cNvSpPr>
          <p:nvPr>
            <p:ph type="sldNum" sz="quarter" idx="12"/>
          </p:nvPr>
        </p:nvSpPr>
        <p:spPr/>
        <p:txBody>
          <a:bodyPr/>
          <a:lstStyle/>
          <a:p>
            <a:fld id="{06FEDF93-2BFD-41CA-ABC7-B039102F3792}" type="slidenum">
              <a:rPr lang="en-US" smtClean="0"/>
              <a:t>2</a:t>
            </a:fld>
            <a:endParaRPr lang="en-US" dirty="0"/>
          </a:p>
        </p:txBody>
      </p:sp>
    </p:spTree>
    <p:extLst>
      <p:ext uri="{BB962C8B-B14F-4D97-AF65-F5344CB8AC3E}">
        <p14:creationId xmlns:p14="http://schemas.microsoft.com/office/powerpoint/2010/main" val="1115096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Appending Processing </a:t>
            </a:r>
          </a:p>
          <a:p>
            <a:pPr algn="ctr"/>
            <a:r>
              <a:rPr lang="en-US" sz="2800" b="1" dirty="0"/>
              <a:t>Info</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004AB19-F166-4F92-BC38-A7C1C5F1E38F}"/>
              </a:ext>
            </a:extLst>
          </p:cNvPr>
          <p:cNvSpPr txBox="1"/>
          <p:nvPr/>
        </p:nvSpPr>
        <p:spPr>
          <a:xfrm>
            <a:off x="786962" y="1641445"/>
            <a:ext cx="10618076" cy="3754874"/>
          </a:xfrm>
          <a:prstGeom prst="rect">
            <a:avLst/>
          </a:prstGeom>
          <a:noFill/>
        </p:spPr>
        <p:txBody>
          <a:bodyPr wrap="square" lIns="0" rIns="0" rtlCol="0" anchor="t">
            <a:spAutoFit/>
          </a:bodyPr>
          <a:lstStyle/>
          <a:p>
            <a:pPr marL="342900" indent="-342900" algn="just">
              <a:buFont typeface="Arial" panose="020B0604020202020204" pitchFamily="34" charset="0"/>
              <a:buChar char="•"/>
            </a:pPr>
            <a:r>
              <a:rPr lang="en-US" sz="2000" noProof="1"/>
              <a:t>Problem: Tried to display the backened processing to the user on web page .Got compatibility issues with the HTML.</a:t>
            </a:r>
          </a:p>
          <a:p>
            <a:pPr marL="342900" indent="-342900" algn="just">
              <a:buFont typeface="Arial" panose="020B0604020202020204" pitchFamily="34" charset="0"/>
              <a:buChar char="•"/>
            </a:pPr>
            <a:endParaRPr lang="en-US" sz="2000" noProof="1"/>
          </a:p>
          <a:p>
            <a:pPr marL="342900" indent="-342900" algn="just">
              <a:buFont typeface="Arial" panose="020B0604020202020204" pitchFamily="34" charset="0"/>
              <a:buChar char="•"/>
            </a:pPr>
            <a:r>
              <a:rPr lang="en-US" sz="2000" noProof="1"/>
              <a:t>Solution:</a:t>
            </a:r>
          </a:p>
          <a:p>
            <a:pPr marL="342900" indent="-342900" algn="just">
              <a:buFont typeface="Arial" panose="020B0604020202020204" pitchFamily="34" charset="0"/>
              <a:buChar char="•"/>
            </a:pPr>
            <a:endParaRPr lang="en-US" sz="2000" noProof="1"/>
          </a:p>
          <a:p>
            <a:pPr marL="342900" indent="-342900" algn="just">
              <a:buFont typeface="Wingdings" panose="05000000000000000000" pitchFamily="2" charset="2"/>
              <a:buChar char="§"/>
            </a:pPr>
            <a:r>
              <a:rPr lang="en-US" sz="2000" noProof="1"/>
              <a:t>Tried to pass the Jason object to the HTML but object was unable to decode.</a:t>
            </a:r>
          </a:p>
          <a:p>
            <a:pPr marL="342900" indent="-342900" algn="just">
              <a:buFont typeface="Wingdings" panose="05000000000000000000" pitchFamily="2" charset="2"/>
              <a:buChar char="§"/>
            </a:pPr>
            <a:endParaRPr lang="en-US" sz="2000" noProof="1"/>
          </a:p>
          <a:p>
            <a:pPr marL="800100" lvl="1" indent="-342900" algn="just">
              <a:buFont typeface="Wingdings" panose="05000000000000000000" pitchFamily="2" charset="2"/>
              <a:buChar char="ü"/>
            </a:pPr>
            <a:r>
              <a:rPr lang="en-US" noProof="1"/>
              <a:t>So the processing output was displayed in browser console</a:t>
            </a:r>
            <a:endParaRPr lang="en-US" sz="2000" noProof="1"/>
          </a:p>
          <a:p>
            <a:pPr marL="342900" indent="-342900" algn="just">
              <a:buFont typeface="Arial" panose="020B0604020202020204" pitchFamily="34" charset="0"/>
              <a:buChar char="•"/>
            </a:pPr>
            <a:endParaRPr lang="en-US" sz="2000" noProof="1"/>
          </a:p>
          <a:p>
            <a:pPr marL="342900" indent="-342900" algn="just">
              <a:buFont typeface="Wingdings" panose="05000000000000000000" pitchFamily="2" charset="2"/>
              <a:buChar char="§"/>
            </a:pPr>
            <a:endParaRPr lang="en-US" sz="2000" noProof="1"/>
          </a:p>
          <a:p>
            <a:pPr marL="342900" indent="-342900" algn="just">
              <a:buFont typeface="Wingdings" panose="05000000000000000000" pitchFamily="2" charset="2"/>
              <a:buChar char="§"/>
            </a:pPr>
            <a:endParaRPr lang="en-US" sz="2000" noProof="1"/>
          </a:p>
          <a:p>
            <a:pPr marL="342900" indent="-342900" algn="just">
              <a:buFont typeface="Wingdings" panose="05000000000000000000" pitchFamily="2" charset="2"/>
              <a:buChar char="§"/>
            </a:pPr>
            <a:endParaRPr lang="en-US" sz="2000" noProof="1"/>
          </a:p>
        </p:txBody>
      </p:sp>
      <p:sp>
        <p:nvSpPr>
          <p:cNvPr id="3" name="Date Placeholder 2">
            <a:extLst>
              <a:ext uri="{FF2B5EF4-FFF2-40B4-BE49-F238E27FC236}">
                <a16:creationId xmlns:a16="http://schemas.microsoft.com/office/drawing/2014/main" id="{FDE0772C-060D-4678-8B7B-803A405C83BC}"/>
              </a:ext>
            </a:extLst>
          </p:cNvPr>
          <p:cNvSpPr>
            <a:spLocks noGrp="1"/>
          </p:cNvSpPr>
          <p:nvPr>
            <p:ph type="dt" sz="half" idx="10"/>
          </p:nvPr>
        </p:nvSpPr>
        <p:spPr/>
        <p:txBody>
          <a:bodyPr/>
          <a:lstStyle/>
          <a:p>
            <a:fld id="{1A5F3DDF-A755-46EB-9E32-88CC7AF7F6CE}" type="datetime1">
              <a:rPr lang="en-US" smtClean="0"/>
              <a:t>12/1/2020</a:t>
            </a:fld>
            <a:endParaRPr lang="en-US" dirty="0"/>
          </a:p>
        </p:txBody>
      </p:sp>
      <p:sp>
        <p:nvSpPr>
          <p:cNvPr id="4" name="Slide Number Placeholder 3">
            <a:extLst>
              <a:ext uri="{FF2B5EF4-FFF2-40B4-BE49-F238E27FC236}">
                <a16:creationId xmlns:a16="http://schemas.microsoft.com/office/drawing/2014/main" id="{A7D6ED7B-A9FF-4F75-A6D9-36A9B1828EFD}"/>
              </a:ext>
            </a:extLst>
          </p:cNvPr>
          <p:cNvSpPr>
            <a:spLocks noGrp="1"/>
          </p:cNvSpPr>
          <p:nvPr>
            <p:ph type="sldNum" sz="quarter" idx="12"/>
          </p:nvPr>
        </p:nvSpPr>
        <p:spPr/>
        <p:txBody>
          <a:bodyPr/>
          <a:lstStyle/>
          <a:p>
            <a:fld id="{06FEDF93-2BFD-41CA-ABC7-B039102F3792}" type="slidenum">
              <a:rPr lang="en-US" smtClean="0"/>
              <a:t>20</a:t>
            </a:fld>
            <a:endParaRPr lang="en-US" dirty="0"/>
          </a:p>
        </p:txBody>
      </p:sp>
    </p:spTree>
    <p:extLst>
      <p:ext uri="{BB962C8B-B14F-4D97-AF65-F5344CB8AC3E}">
        <p14:creationId xmlns:p14="http://schemas.microsoft.com/office/powerpoint/2010/main" val="35868666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90251"/>
            <a:ext cx="11734800" cy="15511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Threshold Estimation</a:t>
            </a:r>
          </a:p>
          <a:p>
            <a:pPr algn="ctr"/>
            <a:endParaRPr lang="en-US" sz="2800" b="1" dirty="0"/>
          </a:p>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004AB19-F166-4F92-BC38-A7C1C5F1E38F}"/>
              </a:ext>
            </a:extLst>
          </p:cNvPr>
          <p:cNvSpPr txBox="1"/>
          <p:nvPr/>
        </p:nvSpPr>
        <p:spPr>
          <a:xfrm>
            <a:off x="1065567" y="1641444"/>
            <a:ext cx="10618076" cy="4401205"/>
          </a:xfrm>
          <a:prstGeom prst="rect">
            <a:avLst/>
          </a:prstGeom>
          <a:noFill/>
        </p:spPr>
        <p:txBody>
          <a:bodyPr wrap="square" lIns="0" rIns="0" rtlCol="0" anchor="t">
            <a:spAutoFit/>
          </a:bodyPr>
          <a:lstStyle/>
          <a:p>
            <a:pPr algn="just"/>
            <a:r>
              <a:rPr lang="en-US" sz="2000" noProof="1"/>
              <a:t>Problem: Defining the threshold for what can be considered an anomalous snippet</a:t>
            </a:r>
          </a:p>
          <a:p>
            <a:pPr marL="342900" indent="-342900" algn="just">
              <a:buFont typeface="Wingdings" panose="05000000000000000000" pitchFamily="2" charset="2"/>
              <a:buChar char="§"/>
            </a:pPr>
            <a:endParaRPr lang="en-US" sz="2000" noProof="1"/>
          </a:p>
          <a:p>
            <a:pPr algn="just"/>
            <a:r>
              <a:rPr lang="en-US" sz="2000" noProof="1"/>
              <a:t>Solution:</a:t>
            </a:r>
          </a:p>
          <a:p>
            <a:pPr algn="just"/>
            <a:endParaRPr lang="en-US" sz="2000" noProof="1"/>
          </a:p>
          <a:p>
            <a:pPr marL="342900" indent="-342900" algn="just">
              <a:buFont typeface="Wingdings" panose="05000000000000000000" pitchFamily="2" charset="2"/>
              <a:buChar char="§"/>
            </a:pPr>
            <a:r>
              <a:rPr lang="en-US" sz="2000" noProof="1"/>
              <a:t>Static Thresholding:</a:t>
            </a:r>
          </a:p>
          <a:p>
            <a:pPr marL="342900" indent="-342900" algn="just">
              <a:buFont typeface="Wingdings" panose="05000000000000000000" pitchFamily="2" charset="2"/>
              <a:buChar char="§"/>
            </a:pPr>
            <a:endParaRPr lang="en-US" sz="2000" noProof="1"/>
          </a:p>
          <a:p>
            <a:pPr marL="800100" lvl="1" indent="-342900" algn="just">
              <a:buFont typeface="Wingdings" panose="05000000000000000000" pitchFamily="2" charset="2"/>
              <a:buChar char="§"/>
            </a:pPr>
            <a:r>
              <a:rPr lang="en-US" sz="2000" noProof="1"/>
              <a:t>Use a static value i.e 0.5 to classify anomalous segment. </a:t>
            </a:r>
          </a:p>
          <a:p>
            <a:pPr marL="342900" indent="-342900" algn="just">
              <a:buFont typeface="Wingdings" panose="05000000000000000000" pitchFamily="2" charset="2"/>
              <a:buChar char="§"/>
            </a:pPr>
            <a:endParaRPr lang="en-US" sz="2000" noProof="1"/>
          </a:p>
          <a:p>
            <a:pPr marL="342900" indent="-342900" algn="just">
              <a:buFont typeface="Wingdings" panose="05000000000000000000" pitchFamily="2" charset="2"/>
              <a:buChar char="ü"/>
            </a:pPr>
            <a:r>
              <a:rPr lang="en-US" sz="2000" noProof="1"/>
              <a:t>Dynamic Thresholding:</a:t>
            </a:r>
          </a:p>
          <a:p>
            <a:pPr marL="342900" indent="-342900" algn="just">
              <a:buFont typeface="Wingdings" panose="05000000000000000000" pitchFamily="2" charset="2"/>
              <a:buChar char="§"/>
            </a:pPr>
            <a:endParaRPr lang="en-US" sz="2000" noProof="1"/>
          </a:p>
          <a:p>
            <a:pPr marL="800100" lvl="1" indent="-342900" algn="just">
              <a:buFont typeface="Wingdings" panose="05000000000000000000" pitchFamily="2" charset="2"/>
              <a:buChar char="ü"/>
            </a:pPr>
            <a:r>
              <a:rPr lang="en-US" sz="2000" noProof="1"/>
              <a:t>Frames with scores exceeding the mean of smoothened scores are considered as anomalous.</a:t>
            </a:r>
          </a:p>
          <a:p>
            <a:pPr marL="342900" indent="-342900" algn="just">
              <a:buFont typeface="Wingdings" panose="05000000000000000000" pitchFamily="2" charset="2"/>
              <a:buChar char="§"/>
            </a:pPr>
            <a:endParaRPr lang="en-US" sz="2000" noProof="1"/>
          </a:p>
          <a:p>
            <a:pPr marL="342900" indent="-342900" algn="just">
              <a:buFont typeface="Wingdings" panose="05000000000000000000" pitchFamily="2" charset="2"/>
              <a:buChar char="§"/>
            </a:pPr>
            <a:endParaRPr lang="en-US" sz="2000" noProof="1"/>
          </a:p>
        </p:txBody>
      </p:sp>
      <p:pic>
        <p:nvPicPr>
          <p:cNvPr id="7" name="Graphic 76" descr="Pie chart">
            <a:extLst>
              <a:ext uri="{FF2B5EF4-FFF2-40B4-BE49-F238E27FC236}">
                <a16:creationId xmlns:a16="http://schemas.microsoft.com/office/drawing/2014/main" id="{5C804203-DE74-4127-BA94-8021F29AF7F0}"/>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95830" y="587241"/>
            <a:ext cx="557213" cy="557213"/>
          </a:xfrm>
          <a:prstGeom prst="rect">
            <a:avLst/>
          </a:prstGeom>
        </p:spPr>
      </p:pic>
      <p:sp>
        <p:nvSpPr>
          <p:cNvPr id="3" name="Date Placeholder 2">
            <a:extLst>
              <a:ext uri="{FF2B5EF4-FFF2-40B4-BE49-F238E27FC236}">
                <a16:creationId xmlns:a16="http://schemas.microsoft.com/office/drawing/2014/main" id="{CDB24F51-CA31-4331-B854-ED5168414C00}"/>
              </a:ext>
            </a:extLst>
          </p:cNvPr>
          <p:cNvSpPr>
            <a:spLocks noGrp="1"/>
          </p:cNvSpPr>
          <p:nvPr>
            <p:ph type="dt" sz="half" idx="10"/>
          </p:nvPr>
        </p:nvSpPr>
        <p:spPr/>
        <p:txBody>
          <a:bodyPr/>
          <a:lstStyle/>
          <a:p>
            <a:fld id="{DD49D057-AF88-4FAF-AB23-B6BAE22E7009}" type="datetime1">
              <a:rPr lang="en-US" smtClean="0"/>
              <a:t>12/1/2020</a:t>
            </a:fld>
            <a:endParaRPr lang="en-US" dirty="0"/>
          </a:p>
        </p:txBody>
      </p:sp>
      <p:sp>
        <p:nvSpPr>
          <p:cNvPr id="4" name="Slide Number Placeholder 3">
            <a:extLst>
              <a:ext uri="{FF2B5EF4-FFF2-40B4-BE49-F238E27FC236}">
                <a16:creationId xmlns:a16="http://schemas.microsoft.com/office/drawing/2014/main" id="{E438C835-BCBC-40C4-AF65-34B7A053D510}"/>
              </a:ext>
            </a:extLst>
          </p:cNvPr>
          <p:cNvSpPr>
            <a:spLocks noGrp="1"/>
          </p:cNvSpPr>
          <p:nvPr>
            <p:ph type="sldNum" sz="quarter" idx="12"/>
          </p:nvPr>
        </p:nvSpPr>
        <p:spPr/>
        <p:txBody>
          <a:bodyPr/>
          <a:lstStyle/>
          <a:p>
            <a:fld id="{06FEDF93-2BFD-41CA-ABC7-B039102F3792}" type="slidenum">
              <a:rPr lang="en-US" smtClean="0"/>
              <a:t>21</a:t>
            </a:fld>
            <a:endParaRPr lang="en-US" dirty="0"/>
          </a:p>
        </p:txBody>
      </p:sp>
    </p:spTree>
    <p:extLst>
      <p:ext uri="{BB962C8B-B14F-4D97-AF65-F5344CB8AC3E}">
        <p14:creationId xmlns:p14="http://schemas.microsoft.com/office/powerpoint/2010/main" val="7474036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Tools &amp; Technique</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9" name="Google Shape;659;p36" descr="A picture containing shape&#10;&#10;Description automatically generated">
            <a:extLst>
              <a:ext uri="{FF2B5EF4-FFF2-40B4-BE49-F238E27FC236}">
                <a16:creationId xmlns:a16="http://schemas.microsoft.com/office/drawing/2014/main" id="{9D444BF6-F9C4-4F77-8EF2-6BB73C5FAFCA}"/>
              </a:ext>
            </a:extLst>
          </p:cNvPr>
          <p:cNvPicPr preferRelativeResize="0"/>
          <p:nvPr/>
        </p:nvPicPr>
        <p:blipFill rotWithShape="1">
          <a:blip r:embed="rId2">
            <a:alphaModFix/>
          </a:blip>
          <a:srcRect/>
          <a:stretch/>
        </p:blipFill>
        <p:spPr>
          <a:xfrm>
            <a:off x="743601" y="1231981"/>
            <a:ext cx="1626735" cy="1470635"/>
          </a:xfrm>
          <a:prstGeom prst="rect">
            <a:avLst/>
          </a:prstGeom>
          <a:noFill/>
          <a:ln>
            <a:noFill/>
          </a:ln>
        </p:spPr>
      </p:pic>
      <p:pic>
        <p:nvPicPr>
          <p:cNvPr id="15" name="Picture 14">
            <a:extLst>
              <a:ext uri="{FF2B5EF4-FFF2-40B4-BE49-F238E27FC236}">
                <a16:creationId xmlns:a16="http://schemas.microsoft.com/office/drawing/2014/main" id="{8C9F4519-EBA7-48B9-9466-98A6623D81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254" y="4339886"/>
            <a:ext cx="1979604" cy="1571114"/>
          </a:xfrm>
          <a:prstGeom prst="rect">
            <a:avLst/>
          </a:prstGeom>
        </p:spPr>
      </p:pic>
      <p:pic>
        <p:nvPicPr>
          <p:cNvPr id="17" name="Picture 16">
            <a:extLst>
              <a:ext uri="{FF2B5EF4-FFF2-40B4-BE49-F238E27FC236}">
                <a16:creationId xmlns:a16="http://schemas.microsoft.com/office/drawing/2014/main" id="{D7EEA57C-59AF-485C-9378-88B01EAC39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2114" y="1014798"/>
            <a:ext cx="1905000" cy="1905000"/>
          </a:xfrm>
          <a:prstGeom prst="rect">
            <a:avLst/>
          </a:prstGeom>
        </p:spPr>
      </p:pic>
      <p:pic>
        <p:nvPicPr>
          <p:cNvPr id="19" name="Picture 18">
            <a:extLst>
              <a:ext uri="{FF2B5EF4-FFF2-40B4-BE49-F238E27FC236}">
                <a16:creationId xmlns:a16="http://schemas.microsoft.com/office/drawing/2014/main" id="{BF986947-01B1-42BA-B9A3-A05271FB86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6387" y="1214220"/>
            <a:ext cx="1687636" cy="1687636"/>
          </a:xfrm>
          <a:prstGeom prst="rect">
            <a:avLst/>
          </a:prstGeom>
        </p:spPr>
      </p:pic>
      <p:pic>
        <p:nvPicPr>
          <p:cNvPr id="20" name="Google Shape;653;p36" descr="Logo, icon, company name&#10;&#10;Description automatically generated">
            <a:extLst>
              <a:ext uri="{FF2B5EF4-FFF2-40B4-BE49-F238E27FC236}">
                <a16:creationId xmlns:a16="http://schemas.microsoft.com/office/drawing/2014/main" id="{4268D8A9-0D07-4D6A-BC21-3DDD304310DC}"/>
              </a:ext>
            </a:extLst>
          </p:cNvPr>
          <p:cNvPicPr preferRelativeResize="0"/>
          <p:nvPr/>
        </p:nvPicPr>
        <p:blipFill rotWithShape="1">
          <a:blip r:embed="rId6">
            <a:alphaModFix/>
          </a:blip>
          <a:srcRect/>
          <a:stretch/>
        </p:blipFill>
        <p:spPr>
          <a:xfrm>
            <a:off x="3168336" y="1147143"/>
            <a:ext cx="1835778" cy="1640309"/>
          </a:xfrm>
          <a:prstGeom prst="rect">
            <a:avLst/>
          </a:prstGeom>
          <a:noFill/>
          <a:ln>
            <a:noFill/>
          </a:ln>
        </p:spPr>
      </p:pic>
      <p:pic>
        <p:nvPicPr>
          <p:cNvPr id="21" name="Google Shape;655;p36" descr="Logo, icon&#10;&#10;Description automatically generated">
            <a:extLst>
              <a:ext uri="{FF2B5EF4-FFF2-40B4-BE49-F238E27FC236}">
                <a16:creationId xmlns:a16="http://schemas.microsoft.com/office/drawing/2014/main" id="{92FEBD3A-61F3-47E5-A046-064407FC2297}"/>
              </a:ext>
            </a:extLst>
          </p:cNvPr>
          <p:cNvPicPr preferRelativeResize="0"/>
          <p:nvPr/>
        </p:nvPicPr>
        <p:blipFill rotWithShape="1">
          <a:blip r:embed="rId7">
            <a:alphaModFix/>
          </a:blip>
          <a:srcRect/>
          <a:stretch/>
        </p:blipFill>
        <p:spPr>
          <a:xfrm>
            <a:off x="4810700" y="4439137"/>
            <a:ext cx="1812042" cy="1571114"/>
          </a:xfrm>
          <a:prstGeom prst="rect">
            <a:avLst/>
          </a:prstGeom>
          <a:noFill/>
          <a:ln>
            <a:noFill/>
          </a:ln>
        </p:spPr>
      </p:pic>
      <p:sp>
        <p:nvSpPr>
          <p:cNvPr id="24" name="TextBox 23">
            <a:extLst>
              <a:ext uri="{FF2B5EF4-FFF2-40B4-BE49-F238E27FC236}">
                <a16:creationId xmlns:a16="http://schemas.microsoft.com/office/drawing/2014/main" id="{46269CB6-DDCB-4730-A19F-19C61EDAAABC}"/>
              </a:ext>
            </a:extLst>
          </p:cNvPr>
          <p:cNvSpPr txBox="1"/>
          <p:nvPr/>
        </p:nvSpPr>
        <p:spPr>
          <a:xfrm>
            <a:off x="1420427" y="3203495"/>
            <a:ext cx="906017" cy="400110"/>
          </a:xfrm>
          <a:prstGeom prst="rect">
            <a:avLst/>
          </a:prstGeom>
          <a:noFill/>
        </p:spPr>
        <p:txBody>
          <a:bodyPr wrap="none" rtlCol="0">
            <a:spAutoFit/>
          </a:bodyPr>
          <a:lstStyle/>
          <a:p>
            <a:r>
              <a:rPr lang="en-US" sz="2000" b="1" dirty="0"/>
              <a:t>Github</a:t>
            </a:r>
          </a:p>
        </p:txBody>
      </p:sp>
      <p:sp>
        <p:nvSpPr>
          <p:cNvPr id="25" name="TextBox 24">
            <a:extLst>
              <a:ext uri="{FF2B5EF4-FFF2-40B4-BE49-F238E27FC236}">
                <a16:creationId xmlns:a16="http://schemas.microsoft.com/office/drawing/2014/main" id="{6E95121D-4C70-4676-93E5-DC72723A19D6}"/>
              </a:ext>
            </a:extLst>
          </p:cNvPr>
          <p:cNvSpPr txBox="1"/>
          <p:nvPr/>
        </p:nvSpPr>
        <p:spPr>
          <a:xfrm>
            <a:off x="3168336" y="3203495"/>
            <a:ext cx="2109873" cy="400110"/>
          </a:xfrm>
          <a:prstGeom prst="rect">
            <a:avLst/>
          </a:prstGeom>
          <a:noFill/>
        </p:spPr>
        <p:txBody>
          <a:bodyPr wrap="none" rtlCol="0">
            <a:spAutoFit/>
          </a:bodyPr>
          <a:lstStyle/>
          <a:p>
            <a:r>
              <a:rPr lang="en-US" sz="2000" b="1" dirty="0"/>
              <a:t>Jupyter Notebook</a:t>
            </a:r>
          </a:p>
        </p:txBody>
      </p:sp>
      <p:sp>
        <p:nvSpPr>
          <p:cNvPr id="26" name="TextBox 25">
            <a:extLst>
              <a:ext uri="{FF2B5EF4-FFF2-40B4-BE49-F238E27FC236}">
                <a16:creationId xmlns:a16="http://schemas.microsoft.com/office/drawing/2014/main" id="{CABF50B2-5AC6-4063-A299-8E1E08DF7ED0}"/>
              </a:ext>
            </a:extLst>
          </p:cNvPr>
          <p:cNvSpPr txBox="1"/>
          <p:nvPr/>
        </p:nvSpPr>
        <p:spPr>
          <a:xfrm>
            <a:off x="6096000" y="3193273"/>
            <a:ext cx="1669047" cy="400110"/>
          </a:xfrm>
          <a:prstGeom prst="rect">
            <a:avLst/>
          </a:prstGeom>
          <a:noFill/>
        </p:spPr>
        <p:txBody>
          <a:bodyPr wrap="none" rtlCol="0">
            <a:spAutoFit/>
          </a:bodyPr>
          <a:lstStyle/>
          <a:p>
            <a:r>
              <a:rPr lang="en-US" sz="2000" b="1" dirty="0"/>
              <a:t>Google Colab</a:t>
            </a:r>
          </a:p>
        </p:txBody>
      </p:sp>
      <p:sp>
        <p:nvSpPr>
          <p:cNvPr id="27" name="TextBox 26">
            <a:extLst>
              <a:ext uri="{FF2B5EF4-FFF2-40B4-BE49-F238E27FC236}">
                <a16:creationId xmlns:a16="http://schemas.microsoft.com/office/drawing/2014/main" id="{147FE9BB-180B-4682-9FFB-85BFE72778F9}"/>
              </a:ext>
            </a:extLst>
          </p:cNvPr>
          <p:cNvSpPr txBox="1"/>
          <p:nvPr/>
        </p:nvSpPr>
        <p:spPr>
          <a:xfrm>
            <a:off x="9719121" y="3203495"/>
            <a:ext cx="938077" cy="400110"/>
          </a:xfrm>
          <a:prstGeom prst="rect">
            <a:avLst/>
          </a:prstGeom>
          <a:noFill/>
        </p:spPr>
        <p:txBody>
          <a:bodyPr wrap="none" rtlCol="0">
            <a:spAutoFit/>
          </a:bodyPr>
          <a:lstStyle/>
          <a:p>
            <a:r>
              <a:rPr lang="en-US" sz="2000" b="1" dirty="0"/>
              <a:t>Python</a:t>
            </a:r>
          </a:p>
        </p:txBody>
      </p:sp>
      <p:sp>
        <p:nvSpPr>
          <p:cNvPr id="28" name="TextBox 27">
            <a:extLst>
              <a:ext uri="{FF2B5EF4-FFF2-40B4-BE49-F238E27FC236}">
                <a16:creationId xmlns:a16="http://schemas.microsoft.com/office/drawing/2014/main" id="{EAB31068-D5F0-4CC2-B51A-D237B58F9BBE}"/>
              </a:ext>
            </a:extLst>
          </p:cNvPr>
          <p:cNvSpPr txBox="1"/>
          <p:nvPr/>
        </p:nvSpPr>
        <p:spPr>
          <a:xfrm>
            <a:off x="1561450" y="6228041"/>
            <a:ext cx="696024" cy="400110"/>
          </a:xfrm>
          <a:prstGeom prst="rect">
            <a:avLst/>
          </a:prstGeom>
          <a:noFill/>
        </p:spPr>
        <p:txBody>
          <a:bodyPr wrap="none" rtlCol="0">
            <a:spAutoFit/>
          </a:bodyPr>
          <a:lstStyle/>
          <a:p>
            <a:r>
              <a:rPr lang="en-US" sz="2000" b="1" dirty="0"/>
              <a:t>Flask</a:t>
            </a:r>
          </a:p>
        </p:txBody>
      </p:sp>
      <p:sp>
        <p:nvSpPr>
          <p:cNvPr id="29" name="TextBox 28">
            <a:extLst>
              <a:ext uri="{FF2B5EF4-FFF2-40B4-BE49-F238E27FC236}">
                <a16:creationId xmlns:a16="http://schemas.microsoft.com/office/drawing/2014/main" id="{E19DDF51-6544-4154-8BE5-69A1CCC22AE6}"/>
              </a:ext>
            </a:extLst>
          </p:cNvPr>
          <p:cNvSpPr txBox="1"/>
          <p:nvPr/>
        </p:nvSpPr>
        <p:spPr>
          <a:xfrm>
            <a:off x="4810700" y="6139264"/>
            <a:ext cx="1920334" cy="400110"/>
          </a:xfrm>
          <a:prstGeom prst="rect">
            <a:avLst/>
          </a:prstGeom>
          <a:noFill/>
        </p:spPr>
        <p:txBody>
          <a:bodyPr wrap="none" rtlCol="0">
            <a:spAutoFit/>
          </a:bodyPr>
          <a:lstStyle/>
          <a:p>
            <a:r>
              <a:rPr lang="en-US" sz="2000" b="1" dirty="0"/>
              <a:t>OpenCV Library</a:t>
            </a:r>
          </a:p>
        </p:txBody>
      </p:sp>
      <p:sp>
        <p:nvSpPr>
          <p:cNvPr id="31" name="Date Placeholder 30">
            <a:extLst>
              <a:ext uri="{FF2B5EF4-FFF2-40B4-BE49-F238E27FC236}">
                <a16:creationId xmlns:a16="http://schemas.microsoft.com/office/drawing/2014/main" id="{DDED1FB1-8A01-4E3B-A8D1-829604039E02}"/>
              </a:ext>
            </a:extLst>
          </p:cNvPr>
          <p:cNvSpPr>
            <a:spLocks noGrp="1"/>
          </p:cNvSpPr>
          <p:nvPr>
            <p:ph type="dt" sz="half" idx="10"/>
          </p:nvPr>
        </p:nvSpPr>
        <p:spPr/>
        <p:txBody>
          <a:bodyPr/>
          <a:lstStyle/>
          <a:p>
            <a:fld id="{508E7AA8-6126-4A1B-BE86-CD18DD650F55}" type="datetime1">
              <a:rPr lang="en-US" smtClean="0"/>
              <a:t>12/1/2020</a:t>
            </a:fld>
            <a:endParaRPr lang="en-US" dirty="0"/>
          </a:p>
        </p:txBody>
      </p:sp>
      <p:sp>
        <p:nvSpPr>
          <p:cNvPr id="32" name="Slide Number Placeholder 31">
            <a:extLst>
              <a:ext uri="{FF2B5EF4-FFF2-40B4-BE49-F238E27FC236}">
                <a16:creationId xmlns:a16="http://schemas.microsoft.com/office/drawing/2014/main" id="{DCE677D8-E14D-4F0B-999E-AF0EF6024873}"/>
              </a:ext>
            </a:extLst>
          </p:cNvPr>
          <p:cNvSpPr>
            <a:spLocks noGrp="1"/>
          </p:cNvSpPr>
          <p:nvPr>
            <p:ph type="sldNum" sz="quarter" idx="12"/>
          </p:nvPr>
        </p:nvSpPr>
        <p:spPr/>
        <p:txBody>
          <a:bodyPr/>
          <a:lstStyle/>
          <a:p>
            <a:fld id="{06FEDF93-2BFD-41CA-ABC7-B039102F3792}" type="slidenum">
              <a:rPr lang="en-US" smtClean="0"/>
              <a:t>22</a:t>
            </a:fld>
            <a:endParaRPr lang="en-US" dirty="0"/>
          </a:p>
        </p:txBody>
      </p:sp>
    </p:spTree>
    <p:extLst>
      <p:ext uri="{BB962C8B-B14F-4D97-AF65-F5344CB8AC3E}">
        <p14:creationId xmlns:p14="http://schemas.microsoft.com/office/powerpoint/2010/main" val="39019908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Interface</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Lst>
          </p:cNvPr>
          <p:cNvSpPr/>
          <p:nvPr/>
        </p:nvSpPr>
        <p:spPr bwMode="auto">
          <a:xfrm rot="5400000">
            <a:off x="196153" y="2299502"/>
            <a:ext cx="2643191"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831951" y="3182779"/>
            <a:ext cx="1371600" cy="246221"/>
          </a:xfrm>
          <a:prstGeom prst="rect">
            <a:avLst/>
          </a:prstGeom>
        </p:spPr>
        <p:txBody>
          <a:bodyPr wrap="square" lIns="0" tIns="0" rIns="0" bIns="0">
            <a:spAutoFit/>
          </a:bodyPr>
          <a:lstStyle/>
          <a:p>
            <a:pPr algn="ctr"/>
            <a:r>
              <a:rPr lang="en-US" sz="1600" b="1" dirty="0">
                <a:solidFill>
                  <a:schemeClr val="bg1"/>
                </a:solidFill>
              </a:rPr>
              <a:t>Interface</a:t>
            </a:r>
          </a:p>
        </p:txBody>
      </p:sp>
      <p:cxnSp>
        <p:nvCxnSpPr>
          <p:cNvPr id="18" name="Straight Connector 17">
            <a:extLst>
              <a:ext uri="{FF2B5EF4-FFF2-40B4-BE49-F238E27FC236}">
                <a16:creationId xmlns:a16="http://schemas.microsoft.com/office/drawing/2014/main" id="{CD895E11-6D60-4E96-B72F-587350F2D46C}"/>
              </a:ext>
            </a:extLst>
          </p:cNvPr>
          <p:cNvCxnSpPr>
            <a:cxnSpLocks/>
          </p:cNvCxnSpPr>
          <p:nvPr/>
        </p:nvCxnSpPr>
        <p:spPr>
          <a:xfrm>
            <a:off x="2350275" y="3428999"/>
            <a:ext cx="1052722" cy="1"/>
          </a:xfrm>
          <a:prstGeom prst="line">
            <a:avLst/>
          </a:prstGeom>
          <a:ln>
            <a:solidFill>
              <a:schemeClr val="accent4">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619599" y="2586466"/>
            <a:ext cx="8343801" cy="1477328"/>
          </a:xfrm>
          <a:prstGeom prst="rect">
            <a:avLst/>
          </a:prstGeom>
          <a:noFill/>
        </p:spPr>
        <p:txBody>
          <a:bodyPr wrap="square" rtlCol="0">
            <a:spAutoFit/>
          </a:bodyPr>
          <a:lstStyle/>
          <a:p>
            <a:pPr marL="285750" indent="-285750">
              <a:buFont typeface="Wingdings" panose="05000000000000000000" pitchFamily="2" charset="2"/>
              <a:buChar char="§"/>
            </a:pPr>
            <a:r>
              <a:rPr lang="en-US" sz="2400" dirty="0"/>
              <a:t>Road Pulse is a Web + Android  application.</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Developed using Flask and Android Studio.</a:t>
            </a:r>
          </a:p>
          <a:p>
            <a:r>
              <a:rPr lang="en-US" dirty="0"/>
              <a:t>.</a:t>
            </a:r>
          </a:p>
        </p:txBody>
      </p:sp>
      <p:sp>
        <p:nvSpPr>
          <p:cNvPr id="13" name="Freeform 1676">
            <a:extLst>
              <a:ext uri="{FF2B5EF4-FFF2-40B4-BE49-F238E27FC236}">
                <a16:creationId xmlns:a16="http://schemas.microsoft.com/office/drawing/2014/main" id="{6FB02354-C73F-4DCF-8004-E9CCA66963EA}"/>
              </a:ext>
            </a:extLst>
          </p:cNvPr>
          <p:cNvSpPr>
            <a:spLocks noEditPoints="1"/>
          </p:cNvSpPr>
          <p:nvPr/>
        </p:nvSpPr>
        <p:spPr bwMode="auto">
          <a:xfrm>
            <a:off x="1344869" y="258646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Date Placeholder 5">
            <a:extLst>
              <a:ext uri="{FF2B5EF4-FFF2-40B4-BE49-F238E27FC236}">
                <a16:creationId xmlns:a16="http://schemas.microsoft.com/office/drawing/2014/main" id="{94FAA2D1-FDD9-42E6-9D96-831F0BE902E4}"/>
              </a:ext>
            </a:extLst>
          </p:cNvPr>
          <p:cNvSpPr>
            <a:spLocks noGrp="1"/>
          </p:cNvSpPr>
          <p:nvPr>
            <p:ph type="dt" sz="half" idx="10"/>
          </p:nvPr>
        </p:nvSpPr>
        <p:spPr/>
        <p:txBody>
          <a:bodyPr/>
          <a:lstStyle/>
          <a:p>
            <a:fld id="{C40A7E57-8E32-4466-847E-26FADCF05578}" type="datetime1">
              <a:rPr lang="en-US" smtClean="0"/>
              <a:t>12/1/2020</a:t>
            </a:fld>
            <a:endParaRPr lang="en-US" dirty="0"/>
          </a:p>
        </p:txBody>
      </p:sp>
      <p:sp>
        <p:nvSpPr>
          <p:cNvPr id="7" name="Slide Number Placeholder 6">
            <a:extLst>
              <a:ext uri="{FF2B5EF4-FFF2-40B4-BE49-F238E27FC236}">
                <a16:creationId xmlns:a16="http://schemas.microsoft.com/office/drawing/2014/main" id="{758AD0C6-3783-46D6-A042-10CBF4841D73}"/>
              </a:ext>
            </a:extLst>
          </p:cNvPr>
          <p:cNvSpPr>
            <a:spLocks noGrp="1"/>
          </p:cNvSpPr>
          <p:nvPr>
            <p:ph type="sldNum" sz="quarter" idx="12"/>
          </p:nvPr>
        </p:nvSpPr>
        <p:spPr/>
        <p:txBody>
          <a:bodyPr/>
          <a:lstStyle/>
          <a:p>
            <a:fld id="{06FEDF93-2BFD-41CA-ABC7-B039102F3792}" type="slidenum">
              <a:rPr lang="en-US" smtClean="0"/>
              <a:t>23</a:t>
            </a:fld>
            <a:endParaRPr lang="en-US" dirty="0"/>
          </a:p>
        </p:txBody>
      </p:sp>
    </p:spTree>
    <p:extLst>
      <p:ext uri="{BB962C8B-B14F-4D97-AF65-F5344CB8AC3E}">
        <p14:creationId xmlns:p14="http://schemas.microsoft.com/office/powerpoint/2010/main" val="1237881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Login</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Lst>
          </p:cNvPr>
          <p:cNvSpPr/>
          <p:nvPr/>
        </p:nvSpPr>
        <p:spPr>
          <a:xfrm rot="5400000">
            <a:off x="196155" y="2299503"/>
            <a:ext cx="2643191"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831951" y="3182779"/>
            <a:ext cx="1371600" cy="246221"/>
          </a:xfrm>
          <a:prstGeom prst="rect">
            <a:avLst/>
          </a:prstGeom>
        </p:spPr>
        <p:txBody>
          <a:bodyPr wrap="square" lIns="0" tIns="0" rIns="0" bIns="0">
            <a:spAutoFit/>
          </a:bodyPr>
          <a:lstStyle/>
          <a:p>
            <a:pPr algn="ctr"/>
            <a:r>
              <a:rPr lang="en-US" sz="1600" b="1" dirty="0">
                <a:solidFill>
                  <a:schemeClr val="bg1"/>
                </a:solidFill>
              </a:rPr>
              <a:t>Login Screen</a:t>
            </a:r>
          </a:p>
        </p:txBody>
      </p:sp>
      <p:sp>
        <p:nvSpPr>
          <p:cNvPr id="17" name="Freeform 4665">
            <a:extLst>
              <a:ext uri="{FF2B5EF4-FFF2-40B4-BE49-F238E27FC236}">
                <a16:creationId xmlns:a16="http://schemas.microsoft.com/office/drawing/2014/main" id="{557E39B2-E017-4E5C-B53E-DDE3B9D4C92C}"/>
              </a:ext>
            </a:extLst>
          </p:cNvPr>
          <p:cNvSpPr>
            <a:spLocks/>
          </p:cNvSpPr>
          <p:nvPr/>
        </p:nvSpPr>
        <p:spPr bwMode="auto">
          <a:xfrm>
            <a:off x="1343910" y="2614015"/>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18" name="Straight Connector 17">
            <a:extLst>
              <a:ext uri="{FF2B5EF4-FFF2-40B4-BE49-F238E27FC236}">
                <a16:creationId xmlns:a16="http://schemas.microsoft.com/office/drawing/2014/main" id="{CD895E11-6D60-4E96-B72F-587350F2D46C}"/>
              </a:ext>
            </a:extLst>
          </p:cNvPr>
          <p:cNvCxnSpPr>
            <a:cxnSpLocks/>
          </p:cNvCxnSpPr>
          <p:nvPr/>
        </p:nvCxnSpPr>
        <p:spPr>
          <a:xfrm>
            <a:off x="2350275" y="3428999"/>
            <a:ext cx="1052722" cy="1"/>
          </a:xfrm>
          <a:prstGeom prst="line">
            <a:avLst/>
          </a:prstGeom>
          <a:ln>
            <a:solidFill>
              <a:schemeClr val="accent4">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pic>
        <p:nvPicPr>
          <p:cNvPr id="7" name="Content Placeholder 6">
            <a:extLst>
              <a:ext uri="{FF2B5EF4-FFF2-40B4-BE49-F238E27FC236}">
                <a16:creationId xmlns:a16="http://schemas.microsoft.com/office/drawing/2014/main" id="{E1277A4A-1B1B-4A6F-AD04-FB221F063F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49721" y="1319833"/>
            <a:ext cx="7735712" cy="4351338"/>
          </a:xfrm>
        </p:spPr>
      </p:pic>
      <p:sp>
        <p:nvSpPr>
          <p:cNvPr id="13" name="Date Placeholder 12">
            <a:extLst>
              <a:ext uri="{FF2B5EF4-FFF2-40B4-BE49-F238E27FC236}">
                <a16:creationId xmlns:a16="http://schemas.microsoft.com/office/drawing/2014/main" id="{2FFA8172-0788-4F7A-A02C-5D1BB6C4174F}"/>
              </a:ext>
            </a:extLst>
          </p:cNvPr>
          <p:cNvSpPr>
            <a:spLocks noGrp="1"/>
          </p:cNvSpPr>
          <p:nvPr>
            <p:ph type="dt" sz="half" idx="10"/>
          </p:nvPr>
        </p:nvSpPr>
        <p:spPr/>
        <p:txBody>
          <a:bodyPr/>
          <a:lstStyle/>
          <a:p>
            <a:fld id="{A1B7F332-B575-462C-82B1-865D90B66F71}" type="datetime1">
              <a:rPr lang="en-US" smtClean="0"/>
              <a:t>12/1/2020</a:t>
            </a:fld>
            <a:endParaRPr lang="en-US" dirty="0"/>
          </a:p>
        </p:txBody>
      </p:sp>
      <p:sp>
        <p:nvSpPr>
          <p:cNvPr id="15" name="Slide Number Placeholder 14">
            <a:extLst>
              <a:ext uri="{FF2B5EF4-FFF2-40B4-BE49-F238E27FC236}">
                <a16:creationId xmlns:a16="http://schemas.microsoft.com/office/drawing/2014/main" id="{0D0C62C4-A31F-4849-A3B3-5DE8506B9CB4}"/>
              </a:ext>
            </a:extLst>
          </p:cNvPr>
          <p:cNvSpPr>
            <a:spLocks noGrp="1"/>
          </p:cNvSpPr>
          <p:nvPr>
            <p:ph type="sldNum" sz="quarter" idx="12"/>
          </p:nvPr>
        </p:nvSpPr>
        <p:spPr/>
        <p:txBody>
          <a:bodyPr/>
          <a:lstStyle/>
          <a:p>
            <a:fld id="{06FEDF93-2BFD-41CA-ABC7-B039102F3792}" type="slidenum">
              <a:rPr lang="en-US" smtClean="0"/>
              <a:t>24</a:t>
            </a:fld>
            <a:endParaRPr lang="en-US" dirty="0"/>
          </a:p>
        </p:txBody>
      </p:sp>
    </p:spTree>
    <p:extLst>
      <p:ext uri="{BB962C8B-B14F-4D97-AF65-F5344CB8AC3E}">
        <p14:creationId xmlns:p14="http://schemas.microsoft.com/office/powerpoint/2010/main" val="19907410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Main Screen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3" name="Trapezoid 42">
            <a:extLst>
              <a:ext uri="{FF2B5EF4-FFF2-40B4-BE49-F238E27FC236}">
                <a16:creationId xmlns:a16="http://schemas.microsoft.com/office/drawing/2014/main" id="{0092C447-C8E1-4B12-B012-E6D21CBB1FBE}"/>
              </a:ext>
            </a:extLst>
          </p:cNvPr>
          <p:cNvSpPr/>
          <p:nvPr/>
        </p:nvSpPr>
        <p:spPr>
          <a:xfrm rot="5400000">
            <a:off x="279982" y="2549808"/>
            <a:ext cx="2471741"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751D31D-3535-411D-8BAC-95CCC90AB185}"/>
              </a:ext>
            </a:extLst>
          </p:cNvPr>
          <p:cNvSpPr/>
          <p:nvPr/>
        </p:nvSpPr>
        <p:spPr>
          <a:xfrm>
            <a:off x="817375" y="3449041"/>
            <a:ext cx="1371600" cy="246221"/>
          </a:xfrm>
          <a:prstGeom prst="rect">
            <a:avLst/>
          </a:prstGeom>
        </p:spPr>
        <p:txBody>
          <a:bodyPr wrap="square" lIns="0" tIns="0" rIns="0" bIns="0">
            <a:spAutoFit/>
          </a:bodyPr>
          <a:lstStyle/>
          <a:p>
            <a:pPr algn="ctr"/>
            <a:r>
              <a:rPr lang="en-US" sz="1600" b="1" dirty="0">
                <a:solidFill>
                  <a:schemeClr val="bg1"/>
                </a:solidFill>
              </a:rPr>
              <a:t>Main Screen</a:t>
            </a:r>
          </a:p>
        </p:txBody>
      </p:sp>
      <p:grpSp>
        <p:nvGrpSpPr>
          <p:cNvPr id="67" name="Group 66">
            <a:extLst>
              <a:ext uri="{FF2B5EF4-FFF2-40B4-BE49-F238E27FC236}">
                <a16:creationId xmlns:a16="http://schemas.microsoft.com/office/drawing/2014/main" id="{201B668C-AA5F-454E-8E64-CEA32A839FB8}"/>
              </a:ext>
            </a:extLst>
          </p:cNvPr>
          <p:cNvGrpSpPr/>
          <p:nvPr/>
        </p:nvGrpSpPr>
        <p:grpSpPr>
          <a:xfrm>
            <a:off x="1304556" y="2930586"/>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3" name="Picture 2">
            <a:extLst>
              <a:ext uri="{FF2B5EF4-FFF2-40B4-BE49-F238E27FC236}">
                <a16:creationId xmlns:a16="http://schemas.microsoft.com/office/drawing/2014/main" id="{83F690D9-C3E0-4B16-A2F6-76D9807407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9241" y="1069830"/>
            <a:ext cx="8234384" cy="4758421"/>
          </a:xfrm>
          <a:prstGeom prst="rect">
            <a:avLst/>
          </a:prstGeom>
        </p:spPr>
      </p:pic>
      <p:sp>
        <p:nvSpPr>
          <p:cNvPr id="5" name="Date Placeholder 4">
            <a:extLst>
              <a:ext uri="{FF2B5EF4-FFF2-40B4-BE49-F238E27FC236}">
                <a16:creationId xmlns:a16="http://schemas.microsoft.com/office/drawing/2014/main" id="{C2F92FE1-7CE9-45BC-BC01-9A97B00EBE2D}"/>
              </a:ext>
            </a:extLst>
          </p:cNvPr>
          <p:cNvSpPr>
            <a:spLocks noGrp="1"/>
          </p:cNvSpPr>
          <p:nvPr>
            <p:ph type="dt" sz="half" idx="10"/>
          </p:nvPr>
        </p:nvSpPr>
        <p:spPr/>
        <p:txBody>
          <a:bodyPr/>
          <a:lstStyle/>
          <a:p>
            <a:fld id="{B260978F-99B7-4205-A9DD-D5AFE423AF41}" type="datetime1">
              <a:rPr lang="en-US" smtClean="0"/>
              <a:t>12/1/2020</a:t>
            </a:fld>
            <a:endParaRPr lang="en-US" dirty="0"/>
          </a:p>
        </p:txBody>
      </p:sp>
      <p:sp>
        <p:nvSpPr>
          <p:cNvPr id="6" name="Slide Number Placeholder 5">
            <a:extLst>
              <a:ext uri="{FF2B5EF4-FFF2-40B4-BE49-F238E27FC236}">
                <a16:creationId xmlns:a16="http://schemas.microsoft.com/office/drawing/2014/main" id="{88150893-1CF2-4E1B-81B0-EEA897C38616}"/>
              </a:ext>
            </a:extLst>
          </p:cNvPr>
          <p:cNvSpPr>
            <a:spLocks noGrp="1"/>
          </p:cNvSpPr>
          <p:nvPr>
            <p:ph type="sldNum" sz="quarter" idx="12"/>
          </p:nvPr>
        </p:nvSpPr>
        <p:spPr/>
        <p:txBody>
          <a:bodyPr/>
          <a:lstStyle/>
          <a:p>
            <a:fld id="{06FEDF93-2BFD-41CA-ABC7-B039102F3792}" type="slidenum">
              <a:rPr lang="en-US" smtClean="0"/>
              <a:t>25</a:t>
            </a:fld>
            <a:endParaRPr lang="en-US" dirty="0"/>
          </a:p>
        </p:txBody>
      </p:sp>
    </p:spTree>
    <p:extLst>
      <p:ext uri="{BB962C8B-B14F-4D97-AF65-F5344CB8AC3E}">
        <p14:creationId xmlns:p14="http://schemas.microsoft.com/office/powerpoint/2010/main" val="1799234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Detection &amp; Processing</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230086" y="1347561"/>
            <a:ext cx="4967514" cy="664797"/>
          </a:xfrm>
          <a:prstGeom prst="roundRect">
            <a:avLst/>
          </a:prstGeom>
          <a:solidFill>
            <a:schemeClr val="accent4">
              <a:lumMod val="7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Processing displayed on browser console</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13716" y="1347561"/>
            <a:ext cx="4967514"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Frames generation and blackened processing</a:t>
            </a:r>
          </a:p>
        </p:txBody>
      </p:sp>
      <p:cxnSp>
        <p:nvCxnSpPr>
          <p:cNvPr id="33" name="Straight Connector 32">
            <a:extLst>
              <a:ext uri="{FF2B5EF4-FFF2-40B4-BE49-F238E27FC236}">
                <a16:creationId xmlns:a16="http://schemas.microsoft.com/office/drawing/2014/main" id="{B31A2EAE-EBE4-4CB7-9D0A-105837E80B0E}"/>
              </a:ext>
            </a:extLst>
          </p:cNvPr>
          <p:cNvCxnSpPr>
            <a:cxnSpLocks/>
          </p:cNvCxnSpPr>
          <p:nvPr/>
        </p:nvCxnSpPr>
        <p:spPr>
          <a:xfrm>
            <a:off x="6255658" y="2104573"/>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5D64F456-B297-4E94-873F-13D0CDD98E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5873" y="2543175"/>
            <a:ext cx="5379785" cy="3026129"/>
          </a:xfrm>
        </p:spPr>
      </p:pic>
      <p:pic>
        <p:nvPicPr>
          <p:cNvPr id="9" name="Picture 8">
            <a:extLst>
              <a:ext uri="{FF2B5EF4-FFF2-40B4-BE49-F238E27FC236}">
                <a16:creationId xmlns:a16="http://schemas.microsoft.com/office/drawing/2014/main" id="{F0EB45B5-15CA-4C3C-8578-757F0A5A0A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3056" y="2543175"/>
            <a:ext cx="5426032" cy="3052143"/>
          </a:xfrm>
          <a:prstGeom prst="rect">
            <a:avLst/>
          </a:prstGeom>
        </p:spPr>
      </p:pic>
      <p:sp>
        <p:nvSpPr>
          <p:cNvPr id="16" name="Date Placeholder 15">
            <a:extLst>
              <a:ext uri="{FF2B5EF4-FFF2-40B4-BE49-F238E27FC236}">
                <a16:creationId xmlns:a16="http://schemas.microsoft.com/office/drawing/2014/main" id="{BB6524AA-8FF6-4055-80B6-359B466B1EA4}"/>
              </a:ext>
            </a:extLst>
          </p:cNvPr>
          <p:cNvSpPr>
            <a:spLocks noGrp="1"/>
          </p:cNvSpPr>
          <p:nvPr>
            <p:ph type="dt" sz="half" idx="10"/>
          </p:nvPr>
        </p:nvSpPr>
        <p:spPr/>
        <p:txBody>
          <a:bodyPr/>
          <a:lstStyle/>
          <a:p>
            <a:fld id="{3BB6E78D-701D-410B-A35F-3550C5EB1592}" type="datetime1">
              <a:rPr lang="en-US" smtClean="0"/>
              <a:t>12/1/2020</a:t>
            </a:fld>
            <a:endParaRPr lang="en-US" dirty="0"/>
          </a:p>
        </p:txBody>
      </p:sp>
      <p:sp>
        <p:nvSpPr>
          <p:cNvPr id="17" name="Slide Number Placeholder 16">
            <a:extLst>
              <a:ext uri="{FF2B5EF4-FFF2-40B4-BE49-F238E27FC236}">
                <a16:creationId xmlns:a16="http://schemas.microsoft.com/office/drawing/2014/main" id="{4D0F1161-D87A-4BF9-B9FD-22F1367366F6}"/>
              </a:ext>
            </a:extLst>
          </p:cNvPr>
          <p:cNvSpPr>
            <a:spLocks noGrp="1"/>
          </p:cNvSpPr>
          <p:nvPr>
            <p:ph type="sldNum" sz="quarter" idx="12"/>
          </p:nvPr>
        </p:nvSpPr>
        <p:spPr/>
        <p:txBody>
          <a:bodyPr/>
          <a:lstStyle/>
          <a:p>
            <a:fld id="{06FEDF93-2BFD-41CA-ABC7-B039102F3792}" type="slidenum">
              <a:rPr lang="en-US" smtClean="0"/>
              <a:t>26</a:t>
            </a:fld>
            <a:endParaRPr lang="en-US" dirty="0"/>
          </a:p>
        </p:txBody>
      </p:sp>
    </p:spTree>
    <p:extLst>
      <p:ext uri="{BB962C8B-B14F-4D97-AF65-F5344CB8AC3E}">
        <p14:creationId xmlns:p14="http://schemas.microsoft.com/office/powerpoint/2010/main" val="41297474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Testing (Normal Video)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3612243" y="1388546"/>
            <a:ext cx="4967514" cy="664797"/>
          </a:xfrm>
          <a:prstGeom prst="roundRect">
            <a:avLst/>
          </a:prstGeom>
          <a:solidFill>
            <a:schemeClr val="accent4">
              <a:lumMod val="7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Output Video</a:t>
            </a:r>
          </a:p>
        </p:txBody>
      </p:sp>
      <p:pic>
        <p:nvPicPr>
          <p:cNvPr id="7" name="Content Placeholder 6">
            <a:extLst>
              <a:ext uri="{FF2B5EF4-FFF2-40B4-BE49-F238E27FC236}">
                <a16:creationId xmlns:a16="http://schemas.microsoft.com/office/drawing/2014/main" id="{4FB3801A-4454-441A-893C-FA3AFA301A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5597" y="2198488"/>
            <a:ext cx="7735712" cy="4351338"/>
          </a:xfrm>
        </p:spPr>
      </p:pic>
      <p:sp>
        <p:nvSpPr>
          <p:cNvPr id="12" name="Date Placeholder 11">
            <a:extLst>
              <a:ext uri="{FF2B5EF4-FFF2-40B4-BE49-F238E27FC236}">
                <a16:creationId xmlns:a16="http://schemas.microsoft.com/office/drawing/2014/main" id="{D6C6927A-270C-4E79-B55B-A54270990D5A}"/>
              </a:ext>
            </a:extLst>
          </p:cNvPr>
          <p:cNvSpPr>
            <a:spLocks noGrp="1"/>
          </p:cNvSpPr>
          <p:nvPr>
            <p:ph type="dt" sz="half" idx="10"/>
          </p:nvPr>
        </p:nvSpPr>
        <p:spPr/>
        <p:txBody>
          <a:bodyPr/>
          <a:lstStyle/>
          <a:p>
            <a:fld id="{C1A7F80A-64BC-46A7-92FD-C11230243B7E}" type="datetime1">
              <a:rPr lang="en-US" smtClean="0"/>
              <a:t>12/1/2020</a:t>
            </a:fld>
            <a:endParaRPr lang="en-US" dirty="0"/>
          </a:p>
        </p:txBody>
      </p:sp>
      <p:sp>
        <p:nvSpPr>
          <p:cNvPr id="13" name="Slide Number Placeholder 12">
            <a:extLst>
              <a:ext uri="{FF2B5EF4-FFF2-40B4-BE49-F238E27FC236}">
                <a16:creationId xmlns:a16="http://schemas.microsoft.com/office/drawing/2014/main" id="{C0A783D5-02BB-41B8-9F69-4C686D78010D}"/>
              </a:ext>
            </a:extLst>
          </p:cNvPr>
          <p:cNvSpPr>
            <a:spLocks noGrp="1"/>
          </p:cNvSpPr>
          <p:nvPr>
            <p:ph type="sldNum" sz="quarter" idx="12"/>
          </p:nvPr>
        </p:nvSpPr>
        <p:spPr/>
        <p:txBody>
          <a:bodyPr/>
          <a:lstStyle/>
          <a:p>
            <a:fld id="{06FEDF93-2BFD-41CA-ABC7-B039102F3792}" type="slidenum">
              <a:rPr lang="en-US" smtClean="0"/>
              <a:t>27</a:t>
            </a:fld>
            <a:endParaRPr lang="en-US" dirty="0"/>
          </a:p>
        </p:txBody>
      </p:sp>
    </p:spTree>
    <p:extLst>
      <p:ext uri="{BB962C8B-B14F-4D97-AF65-F5344CB8AC3E}">
        <p14:creationId xmlns:p14="http://schemas.microsoft.com/office/powerpoint/2010/main" val="1380529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477527C-58C0-4B2B-9379-6DCE9F46DA17}"/>
              </a:ext>
            </a:extLst>
          </p:cNvPr>
          <p:cNvSpPr/>
          <p:nvPr/>
        </p:nvSpPr>
        <p:spPr>
          <a:xfrm>
            <a:off x="0" y="2355068"/>
            <a:ext cx="12192000" cy="3008856"/>
          </a:xfrm>
          <a:prstGeom prst="rect">
            <a:avLst/>
          </a:prstGeom>
          <a:gradFill>
            <a:gsLst>
              <a:gs pos="0">
                <a:schemeClr val="accent4">
                  <a:lumMod val="75000"/>
                </a:schemeClr>
              </a:gs>
              <a:gs pos="100000">
                <a:schemeClr val="tx1">
                  <a:lumMod val="75000"/>
                  <a:lumOff val="2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Rectangle 6">
            <a:extLst>
              <a:ext uri="{FF2B5EF4-FFF2-40B4-BE49-F238E27FC236}">
                <a16:creationId xmlns:a16="http://schemas.microsoft.com/office/drawing/2014/main" id="{0EEECD26-C7D3-474B-9258-E27D26F8C090}"/>
              </a:ext>
            </a:extLst>
          </p:cNvPr>
          <p:cNvSpPr/>
          <p:nvPr/>
        </p:nvSpPr>
        <p:spPr>
          <a:xfrm>
            <a:off x="625545" y="1712684"/>
            <a:ext cx="6737985" cy="4293621"/>
          </a:xfrm>
          <a:prstGeom prst="rect">
            <a:avLst/>
          </a:prstGeom>
          <a:solidFill>
            <a:schemeClr val="tx1"/>
          </a:solidFill>
          <a:ln>
            <a:noFill/>
          </a:ln>
          <a:effectLst>
            <a:outerShdw blurRad="190500" dist="76200" dir="2700000" algn="tl"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Freeform: Shape 131">
            <a:extLst>
              <a:ext uri="{FF2B5EF4-FFF2-40B4-BE49-F238E27FC236}">
                <a16:creationId xmlns:a16="http://schemas.microsoft.com/office/drawing/2014/main" id="{AED19183-1761-458F-BD2D-754B11F5E5CB}"/>
              </a:ext>
            </a:extLst>
          </p:cNvPr>
          <p:cNvSpPr/>
          <p:nvPr/>
        </p:nvSpPr>
        <p:spPr>
          <a:xfrm>
            <a:off x="7923355" y="3044784"/>
            <a:ext cx="4124499" cy="1744930"/>
          </a:xfrm>
          <a:custGeom>
            <a:avLst/>
            <a:gdLst>
              <a:gd name="connsiteX0" fmla="*/ 430909 w 4568188"/>
              <a:gd name="connsiteY0" fmla="*/ 0 h 2167766"/>
              <a:gd name="connsiteX1" fmla="*/ 4568188 w 4568188"/>
              <a:gd name="connsiteY1" fmla="*/ 0 h 2167766"/>
              <a:gd name="connsiteX2" fmla="*/ 4568188 w 4568188"/>
              <a:gd name="connsiteY2" fmla="*/ 2167766 h 2167766"/>
              <a:gd name="connsiteX3" fmla="*/ 0 w 4568188"/>
              <a:gd name="connsiteY3" fmla="*/ 2167766 h 2167766"/>
            </a:gdLst>
            <a:ahLst/>
            <a:cxnLst>
              <a:cxn ang="0">
                <a:pos x="connsiteX0" y="connsiteY0"/>
              </a:cxn>
              <a:cxn ang="0">
                <a:pos x="connsiteX1" y="connsiteY1"/>
              </a:cxn>
              <a:cxn ang="0">
                <a:pos x="connsiteX2" y="connsiteY2"/>
              </a:cxn>
              <a:cxn ang="0">
                <a:pos x="connsiteX3" y="connsiteY3"/>
              </a:cxn>
            </a:cxnLst>
            <a:rect l="l" t="t" r="r" b="b"/>
            <a:pathLst>
              <a:path w="4568188" h="2167766">
                <a:moveTo>
                  <a:pt x="430909" y="0"/>
                </a:moveTo>
                <a:lnTo>
                  <a:pt x="4568188" y="0"/>
                </a:lnTo>
                <a:lnTo>
                  <a:pt x="4568188" y="2167766"/>
                </a:lnTo>
                <a:lnTo>
                  <a:pt x="0" y="2167766"/>
                </a:lnTo>
                <a:close/>
              </a:path>
            </a:pathLst>
          </a:custGeom>
          <a:solidFill>
            <a:srgbClr val="5353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Freeform: Shape 129">
            <a:extLst>
              <a:ext uri="{FF2B5EF4-FFF2-40B4-BE49-F238E27FC236}">
                <a16:creationId xmlns:a16="http://schemas.microsoft.com/office/drawing/2014/main" id="{40E7FD20-DAF4-4E8B-88DF-A13116330C0C}"/>
              </a:ext>
            </a:extLst>
          </p:cNvPr>
          <p:cNvSpPr/>
          <p:nvPr/>
        </p:nvSpPr>
        <p:spPr>
          <a:xfrm>
            <a:off x="8067500" y="3044784"/>
            <a:ext cx="4124499" cy="1744930"/>
          </a:xfrm>
          <a:custGeom>
            <a:avLst/>
            <a:gdLst>
              <a:gd name="connsiteX0" fmla="*/ 430909 w 4568188"/>
              <a:gd name="connsiteY0" fmla="*/ 0 h 2167766"/>
              <a:gd name="connsiteX1" fmla="*/ 4568188 w 4568188"/>
              <a:gd name="connsiteY1" fmla="*/ 0 h 2167766"/>
              <a:gd name="connsiteX2" fmla="*/ 4568188 w 4568188"/>
              <a:gd name="connsiteY2" fmla="*/ 2167766 h 2167766"/>
              <a:gd name="connsiteX3" fmla="*/ 0 w 4568188"/>
              <a:gd name="connsiteY3" fmla="*/ 2167766 h 2167766"/>
            </a:gdLst>
            <a:ahLst/>
            <a:cxnLst>
              <a:cxn ang="0">
                <a:pos x="connsiteX0" y="connsiteY0"/>
              </a:cxn>
              <a:cxn ang="0">
                <a:pos x="connsiteX1" y="connsiteY1"/>
              </a:cxn>
              <a:cxn ang="0">
                <a:pos x="connsiteX2" y="connsiteY2"/>
              </a:cxn>
              <a:cxn ang="0">
                <a:pos x="connsiteX3" y="connsiteY3"/>
              </a:cxn>
            </a:cxnLst>
            <a:rect l="l" t="t" r="r" b="b"/>
            <a:pathLst>
              <a:path w="4568188" h="2167766">
                <a:moveTo>
                  <a:pt x="430909" y="0"/>
                </a:moveTo>
                <a:lnTo>
                  <a:pt x="4568188" y="0"/>
                </a:lnTo>
                <a:lnTo>
                  <a:pt x="4568188" y="2167766"/>
                </a:lnTo>
                <a:lnTo>
                  <a:pt x="0" y="2167766"/>
                </a:lnTo>
                <a:close/>
              </a:path>
            </a:pathLst>
          </a:custGeom>
          <a:gradFill>
            <a:gsLst>
              <a:gs pos="0">
                <a:schemeClr val="tx1">
                  <a:lumMod val="95000"/>
                  <a:lumOff val="5000"/>
                </a:schemeClr>
              </a:gs>
              <a:gs pos="100000">
                <a:schemeClr val="accent4">
                  <a:lumMod val="5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Rectangle 130">
            <a:extLst>
              <a:ext uri="{FF2B5EF4-FFF2-40B4-BE49-F238E27FC236}">
                <a16:creationId xmlns:a16="http://schemas.microsoft.com/office/drawing/2014/main" id="{B6CF580F-6BA1-4F30-A85B-E2513C319C41}"/>
              </a:ext>
            </a:extLst>
          </p:cNvPr>
          <p:cNvSpPr/>
          <p:nvPr/>
        </p:nvSpPr>
        <p:spPr>
          <a:xfrm>
            <a:off x="8699908" y="3644052"/>
            <a:ext cx="3170287" cy="430887"/>
          </a:xfrm>
          <a:prstGeom prst="rect">
            <a:avLst/>
          </a:prstGeom>
        </p:spPr>
        <p:txBody>
          <a:bodyPr wrap="square" lIns="0" tIns="0" rIns="0" bIns="0" anchor="t">
            <a:spAutoFit/>
          </a:bodyPr>
          <a:lstStyle/>
          <a:p>
            <a:pPr lvl="0">
              <a:spcAft>
                <a:spcPts val="300"/>
              </a:spcAft>
            </a:pPr>
            <a:r>
              <a:rPr lang="en-US" sz="2800" b="1" dirty="0">
                <a:solidFill>
                  <a:schemeClr val="bg1"/>
                </a:solidFill>
                <a:latin typeface="Segoe UI Light" panose="020B0502040204020203" pitchFamily="34" charset="0"/>
                <a:cs typeface="Segoe UI Light" panose="020B0502040204020203" pitchFamily="34" charset="0"/>
              </a:rPr>
              <a:t>Custom Training </a:t>
            </a:r>
          </a:p>
        </p:txBody>
      </p:sp>
      <p:pic>
        <p:nvPicPr>
          <p:cNvPr id="8" name="Picture 7">
            <a:extLst>
              <a:ext uri="{FF2B5EF4-FFF2-40B4-BE49-F238E27FC236}">
                <a16:creationId xmlns:a16="http://schemas.microsoft.com/office/drawing/2014/main" id="{8E95DB1B-2BB4-4DA5-BD91-038607116B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294" y="1712683"/>
            <a:ext cx="6804236" cy="4293621"/>
          </a:xfrm>
          <a:prstGeom prst="rect">
            <a:avLst/>
          </a:prstGeom>
        </p:spPr>
      </p:pic>
      <p:sp>
        <p:nvSpPr>
          <p:cNvPr id="9" name="Date Placeholder 8">
            <a:extLst>
              <a:ext uri="{FF2B5EF4-FFF2-40B4-BE49-F238E27FC236}">
                <a16:creationId xmlns:a16="http://schemas.microsoft.com/office/drawing/2014/main" id="{C7174BBA-0EC4-4FA1-8C80-FC09317B74AB}"/>
              </a:ext>
            </a:extLst>
          </p:cNvPr>
          <p:cNvSpPr>
            <a:spLocks noGrp="1"/>
          </p:cNvSpPr>
          <p:nvPr>
            <p:ph type="dt" sz="half" idx="10"/>
          </p:nvPr>
        </p:nvSpPr>
        <p:spPr/>
        <p:txBody>
          <a:bodyPr/>
          <a:lstStyle/>
          <a:p>
            <a:fld id="{E89E28EF-F3EB-49AE-8A9D-C9AAAF0D426E}" type="datetime1">
              <a:rPr lang="en-US" smtClean="0"/>
              <a:t>12/1/2020</a:t>
            </a:fld>
            <a:endParaRPr lang="en-US" dirty="0"/>
          </a:p>
        </p:txBody>
      </p:sp>
      <p:sp>
        <p:nvSpPr>
          <p:cNvPr id="11" name="Slide Number Placeholder 10">
            <a:extLst>
              <a:ext uri="{FF2B5EF4-FFF2-40B4-BE49-F238E27FC236}">
                <a16:creationId xmlns:a16="http://schemas.microsoft.com/office/drawing/2014/main" id="{03F753A4-54ED-4C5B-83DE-AE4409FAB209}"/>
              </a:ext>
            </a:extLst>
          </p:cNvPr>
          <p:cNvSpPr>
            <a:spLocks noGrp="1"/>
          </p:cNvSpPr>
          <p:nvPr>
            <p:ph type="sldNum" sz="quarter" idx="12"/>
          </p:nvPr>
        </p:nvSpPr>
        <p:spPr/>
        <p:txBody>
          <a:bodyPr/>
          <a:lstStyle/>
          <a:p>
            <a:fld id="{06FEDF93-2BFD-41CA-ABC7-B039102F3792}" type="slidenum">
              <a:rPr lang="en-US" smtClean="0"/>
              <a:t>28</a:t>
            </a:fld>
            <a:endParaRPr lang="en-US" dirty="0"/>
          </a:p>
        </p:txBody>
      </p:sp>
    </p:spTree>
    <p:extLst>
      <p:ext uri="{BB962C8B-B14F-4D97-AF65-F5344CB8AC3E}">
        <p14:creationId xmlns:p14="http://schemas.microsoft.com/office/powerpoint/2010/main" val="17770528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pattFill prst="plaid">
          <a:fgClr>
            <a:schemeClr val="tx1">
              <a:lumMod val="75000"/>
              <a:lumOff val="25000"/>
            </a:schemeClr>
          </a:fgClr>
          <a:bgClr>
            <a:schemeClr val="accent4">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3152000"/>
            <a:ext cx="9144000" cy="553998"/>
          </a:xfrm>
        </p:spPr>
        <p:txBody>
          <a:bodyPr lIns="0" tIns="0" rIns="0" bIns="0" anchor="ctr">
            <a:spAutoFit/>
          </a:bodyPr>
          <a:lstStyle/>
          <a:p>
            <a:r>
              <a:rPr lang="en-US" sz="4000" b="1" dirty="0">
                <a:solidFill>
                  <a:schemeClr val="bg1"/>
                </a:solidFill>
              </a:rPr>
              <a:t>Our Android Application Prototype</a:t>
            </a:r>
            <a:endParaRPr lang="en-US" sz="4000" dirty="0">
              <a:solidFill>
                <a:schemeClr val="accent4"/>
              </a:solidFill>
            </a:endParaRPr>
          </a:p>
        </p:txBody>
      </p:sp>
      <p:sp>
        <p:nvSpPr>
          <p:cNvPr id="2" name="Date Placeholder 1">
            <a:extLst>
              <a:ext uri="{FF2B5EF4-FFF2-40B4-BE49-F238E27FC236}">
                <a16:creationId xmlns:a16="http://schemas.microsoft.com/office/drawing/2014/main" id="{70451CE5-A572-46EF-8C21-FCCBE3E0352A}"/>
              </a:ext>
            </a:extLst>
          </p:cNvPr>
          <p:cNvSpPr>
            <a:spLocks noGrp="1"/>
          </p:cNvSpPr>
          <p:nvPr>
            <p:ph type="dt" sz="half" idx="10"/>
          </p:nvPr>
        </p:nvSpPr>
        <p:spPr/>
        <p:txBody>
          <a:bodyPr/>
          <a:lstStyle/>
          <a:p>
            <a:fld id="{B99CE211-CC64-4480-B677-F40286850C7E}" type="datetime1">
              <a:rPr lang="en-US" smtClean="0"/>
              <a:t>12/1/2020</a:t>
            </a:fld>
            <a:endParaRPr lang="en-US" dirty="0"/>
          </a:p>
        </p:txBody>
      </p:sp>
      <p:sp>
        <p:nvSpPr>
          <p:cNvPr id="3" name="Slide Number Placeholder 2">
            <a:extLst>
              <a:ext uri="{FF2B5EF4-FFF2-40B4-BE49-F238E27FC236}">
                <a16:creationId xmlns:a16="http://schemas.microsoft.com/office/drawing/2014/main" id="{E5828157-D0DC-4C5C-8C23-5D767948AE15}"/>
              </a:ext>
            </a:extLst>
          </p:cNvPr>
          <p:cNvSpPr>
            <a:spLocks noGrp="1"/>
          </p:cNvSpPr>
          <p:nvPr>
            <p:ph type="sldNum" sz="quarter" idx="12"/>
          </p:nvPr>
        </p:nvSpPr>
        <p:spPr/>
        <p:txBody>
          <a:bodyPr/>
          <a:lstStyle/>
          <a:p>
            <a:fld id="{06FEDF93-2BFD-41CA-ABC7-B039102F3792}" type="slidenum">
              <a:rPr lang="en-US" smtClean="0"/>
              <a:t>29</a:t>
            </a:fld>
            <a:endParaRPr lang="en-US" dirty="0"/>
          </a:p>
        </p:txBody>
      </p:sp>
    </p:spTree>
    <p:extLst>
      <p:ext uri="{BB962C8B-B14F-4D97-AF65-F5344CB8AC3E}">
        <p14:creationId xmlns:p14="http://schemas.microsoft.com/office/powerpoint/2010/main" val="1670866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Main Motive</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7F0A19E-1407-4B1B-ACB2-11BC729A6EE2}"/>
              </a:ext>
            </a:extLst>
          </p:cNvPr>
          <p:cNvSpPr txBox="1"/>
          <p:nvPr/>
        </p:nvSpPr>
        <p:spPr>
          <a:xfrm>
            <a:off x="878889" y="1964212"/>
            <a:ext cx="10440139" cy="3785652"/>
          </a:xfrm>
          <a:prstGeom prst="rect">
            <a:avLst/>
          </a:prstGeom>
          <a:noFill/>
        </p:spPr>
        <p:txBody>
          <a:bodyPr wrap="square" rtlCol="0" anchor="ctr">
            <a:spAutoFit/>
          </a:bodyPr>
          <a:lstStyle/>
          <a:p>
            <a:pPr marL="342900" indent="-342900" algn="just">
              <a:lnSpc>
                <a:spcPct val="150000"/>
              </a:lnSpc>
              <a:spcBef>
                <a:spcPts val="600"/>
              </a:spcBef>
              <a:spcAft>
                <a:spcPts val="1200"/>
              </a:spcAft>
              <a:buFont typeface="Wingdings" panose="05000000000000000000" pitchFamily="2" charset="2"/>
              <a:buChar char="v"/>
            </a:pPr>
            <a:r>
              <a:rPr lang="en-IE" sz="2000" dirty="0"/>
              <a:t>The main motive to design and develop such a system is to reduce the number of road accidents by ensuring proper traffic regulation and management.</a:t>
            </a:r>
          </a:p>
          <a:p>
            <a:pPr marL="342900" indent="-342900" algn="just">
              <a:lnSpc>
                <a:spcPct val="150000"/>
              </a:lnSpc>
              <a:spcBef>
                <a:spcPts val="600"/>
              </a:spcBef>
              <a:spcAft>
                <a:spcPts val="1200"/>
              </a:spcAft>
              <a:buFont typeface="Wingdings" panose="05000000000000000000" pitchFamily="2" charset="2"/>
              <a:buChar char="v"/>
            </a:pPr>
            <a:r>
              <a:rPr lang="en-IE" sz="2000" dirty="0">
                <a:effectLst/>
                <a:ea typeface="Times New Roman" panose="02020603050405020304" pitchFamily="18" charset="0"/>
              </a:rPr>
              <a:t>The system will also help and assist law enforcement agencies to minimize the traffic violations which will ultimately reduce the risk factor for pedestrians </a:t>
            </a:r>
            <a:r>
              <a:rPr lang="en-IE" sz="2000" dirty="0">
                <a:ea typeface="Times New Roman" panose="02020603050405020304" pitchFamily="18" charset="0"/>
              </a:rPr>
              <a:t>.</a:t>
            </a:r>
            <a:endParaRPr lang="en-IE" sz="2000" dirty="0">
              <a:effectLst/>
              <a:ea typeface="Times New Roman" panose="02020603050405020304" pitchFamily="18" charset="0"/>
            </a:endParaRPr>
          </a:p>
          <a:p>
            <a:pPr marL="342900" indent="-342900" algn="just">
              <a:lnSpc>
                <a:spcPct val="150000"/>
              </a:lnSpc>
              <a:spcBef>
                <a:spcPts val="600"/>
              </a:spcBef>
              <a:spcAft>
                <a:spcPts val="1200"/>
              </a:spcAft>
              <a:buFont typeface="Wingdings" panose="05000000000000000000" pitchFamily="2" charset="2"/>
              <a:buChar char="v"/>
            </a:pPr>
            <a:r>
              <a:rPr lang="en-IE" sz="2000" dirty="0">
                <a:effectLst/>
                <a:ea typeface="Times New Roman" panose="02020603050405020304" pitchFamily="18" charset="0"/>
              </a:rPr>
              <a:t>Accuracy and quick processing will help such departments to take regarding the set of actions in real-time and to keep track of such events .</a:t>
            </a:r>
            <a:endParaRPr lang="en-US" sz="2000" dirty="0"/>
          </a:p>
          <a:p>
            <a:endParaRPr lang="en-US" sz="2000" dirty="0"/>
          </a:p>
        </p:txBody>
      </p:sp>
      <p:sp>
        <p:nvSpPr>
          <p:cNvPr id="4" name="Date Placeholder 3">
            <a:extLst>
              <a:ext uri="{FF2B5EF4-FFF2-40B4-BE49-F238E27FC236}">
                <a16:creationId xmlns:a16="http://schemas.microsoft.com/office/drawing/2014/main" id="{D18ED0BC-4BEC-40E2-A683-3A1FB9EC7405}"/>
              </a:ext>
            </a:extLst>
          </p:cNvPr>
          <p:cNvSpPr>
            <a:spLocks noGrp="1"/>
          </p:cNvSpPr>
          <p:nvPr>
            <p:ph type="dt" sz="half" idx="10"/>
          </p:nvPr>
        </p:nvSpPr>
        <p:spPr/>
        <p:txBody>
          <a:bodyPr/>
          <a:lstStyle/>
          <a:p>
            <a:fld id="{A0009C2B-8BFC-4D4B-9BE0-F0714A065AFF}" type="datetime1">
              <a:rPr lang="en-US" smtClean="0"/>
              <a:t>12/1/2020</a:t>
            </a:fld>
            <a:endParaRPr lang="en-US" dirty="0"/>
          </a:p>
        </p:txBody>
      </p:sp>
      <p:sp>
        <p:nvSpPr>
          <p:cNvPr id="5" name="Slide Number Placeholder 4">
            <a:extLst>
              <a:ext uri="{FF2B5EF4-FFF2-40B4-BE49-F238E27FC236}">
                <a16:creationId xmlns:a16="http://schemas.microsoft.com/office/drawing/2014/main" id="{5FEF5CA7-C777-4F57-8252-A2418829CDE5}"/>
              </a:ext>
            </a:extLst>
          </p:cNvPr>
          <p:cNvSpPr>
            <a:spLocks noGrp="1"/>
          </p:cNvSpPr>
          <p:nvPr>
            <p:ph type="sldNum" sz="quarter" idx="12"/>
          </p:nvPr>
        </p:nvSpPr>
        <p:spPr/>
        <p:txBody>
          <a:bodyPr/>
          <a:lstStyle/>
          <a:p>
            <a:fld id="{06FEDF93-2BFD-41CA-ABC7-B039102F3792}" type="slidenum">
              <a:rPr lang="en-US" smtClean="0"/>
              <a:t>3</a:t>
            </a:fld>
            <a:endParaRPr lang="en-US" dirty="0"/>
          </a:p>
        </p:txBody>
      </p:sp>
    </p:spTree>
    <p:extLst>
      <p:ext uri="{BB962C8B-B14F-4D97-AF65-F5344CB8AC3E}">
        <p14:creationId xmlns:p14="http://schemas.microsoft.com/office/powerpoint/2010/main" val="1904062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Android Application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230086" y="1347561"/>
            <a:ext cx="4967514" cy="664797"/>
          </a:xfrm>
          <a:prstGeom prst="roundRect">
            <a:avLst/>
          </a:prstGeom>
          <a:solidFill>
            <a:schemeClr val="accent4">
              <a:lumMod val="7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Login Screen</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13716" y="1347561"/>
            <a:ext cx="4967514"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Home Screen</a:t>
            </a:r>
          </a:p>
        </p:txBody>
      </p:sp>
      <p:cxnSp>
        <p:nvCxnSpPr>
          <p:cNvPr id="33" name="Straight Connector 32">
            <a:extLst>
              <a:ext uri="{FF2B5EF4-FFF2-40B4-BE49-F238E27FC236}">
                <a16:creationId xmlns:a16="http://schemas.microsoft.com/office/drawing/2014/main" id="{B31A2EAE-EBE4-4CB7-9D0A-105837E80B0E}"/>
              </a:ext>
            </a:extLst>
          </p:cNvPr>
          <p:cNvCxnSpPr>
            <a:cxnSpLocks/>
          </p:cNvCxnSpPr>
          <p:nvPr/>
        </p:nvCxnSpPr>
        <p:spPr>
          <a:xfrm>
            <a:off x="6255658" y="2104573"/>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BDE2C7A8-521B-4FDF-9622-9804B30663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8544" y="2012358"/>
            <a:ext cx="2258866" cy="4351338"/>
          </a:xfrm>
        </p:spPr>
      </p:pic>
      <p:pic>
        <p:nvPicPr>
          <p:cNvPr id="9" name="Picture 8">
            <a:extLst>
              <a:ext uri="{FF2B5EF4-FFF2-40B4-BE49-F238E27FC236}">
                <a16:creationId xmlns:a16="http://schemas.microsoft.com/office/drawing/2014/main" id="{31F26928-233C-48B0-8AE5-AD19206AB8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5146" y="2051171"/>
            <a:ext cx="2008310" cy="4351338"/>
          </a:xfrm>
          <a:prstGeom prst="rect">
            <a:avLst/>
          </a:prstGeom>
        </p:spPr>
      </p:pic>
      <p:sp>
        <p:nvSpPr>
          <p:cNvPr id="16" name="Date Placeholder 15">
            <a:extLst>
              <a:ext uri="{FF2B5EF4-FFF2-40B4-BE49-F238E27FC236}">
                <a16:creationId xmlns:a16="http://schemas.microsoft.com/office/drawing/2014/main" id="{9BC838C8-0DBA-45BA-A28E-D8479E8C734A}"/>
              </a:ext>
            </a:extLst>
          </p:cNvPr>
          <p:cNvSpPr>
            <a:spLocks noGrp="1"/>
          </p:cNvSpPr>
          <p:nvPr>
            <p:ph type="dt" sz="half" idx="10"/>
          </p:nvPr>
        </p:nvSpPr>
        <p:spPr/>
        <p:txBody>
          <a:bodyPr/>
          <a:lstStyle/>
          <a:p>
            <a:fld id="{1C2D43C5-AE94-414D-B32D-1B6CD9DB4C12}" type="datetime1">
              <a:rPr lang="en-US" smtClean="0"/>
              <a:t>12/1/2020</a:t>
            </a:fld>
            <a:endParaRPr lang="en-US" dirty="0"/>
          </a:p>
        </p:txBody>
      </p:sp>
      <p:sp>
        <p:nvSpPr>
          <p:cNvPr id="17" name="Slide Number Placeholder 16">
            <a:extLst>
              <a:ext uri="{FF2B5EF4-FFF2-40B4-BE49-F238E27FC236}">
                <a16:creationId xmlns:a16="http://schemas.microsoft.com/office/drawing/2014/main" id="{7E652FB9-D2E5-4E70-B780-14F2400AD410}"/>
              </a:ext>
            </a:extLst>
          </p:cNvPr>
          <p:cNvSpPr>
            <a:spLocks noGrp="1"/>
          </p:cNvSpPr>
          <p:nvPr>
            <p:ph type="sldNum" sz="quarter" idx="12"/>
          </p:nvPr>
        </p:nvSpPr>
        <p:spPr/>
        <p:txBody>
          <a:bodyPr/>
          <a:lstStyle/>
          <a:p>
            <a:fld id="{06FEDF93-2BFD-41CA-ABC7-B039102F3792}" type="slidenum">
              <a:rPr lang="en-US" smtClean="0"/>
              <a:t>30</a:t>
            </a:fld>
            <a:endParaRPr lang="en-US" dirty="0"/>
          </a:p>
        </p:txBody>
      </p:sp>
    </p:spTree>
    <p:extLst>
      <p:ext uri="{BB962C8B-B14F-4D97-AF65-F5344CB8AC3E}">
        <p14:creationId xmlns:p14="http://schemas.microsoft.com/office/powerpoint/2010/main" val="1586816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Testing</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3334094" y="966097"/>
            <a:ext cx="4967514" cy="664797"/>
          </a:xfrm>
          <a:prstGeom prst="roundRect">
            <a:avLst/>
          </a:prstGeom>
          <a:solidFill>
            <a:schemeClr val="accent4">
              <a:lumMod val="7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Pinned Location on Map</a:t>
            </a:r>
          </a:p>
        </p:txBody>
      </p:sp>
      <p:pic>
        <p:nvPicPr>
          <p:cNvPr id="4" name="Picture 3">
            <a:extLst>
              <a:ext uri="{FF2B5EF4-FFF2-40B4-BE49-F238E27FC236}">
                <a16:creationId xmlns:a16="http://schemas.microsoft.com/office/drawing/2014/main" id="{38BC639C-1380-43D4-B5B4-748976D35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7655" y="1630894"/>
            <a:ext cx="2234581" cy="4841592"/>
          </a:xfrm>
          <a:prstGeom prst="rect">
            <a:avLst/>
          </a:prstGeom>
        </p:spPr>
      </p:pic>
      <p:sp>
        <p:nvSpPr>
          <p:cNvPr id="6" name="Date Placeholder 5">
            <a:extLst>
              <a:ext uri="{FF2B5EF4-FFF2-40B4-BE49-F238E27FC236}">
                <a16:creationId xmlns:a16="http://schemas.microsoft.com/office/drawing/2014/main" id="{E6162144-D0A1-4DD4-9BD2-1AD79D51EAED}"/>
              </a:ext>
            </a:extLst>
          </p:cNvPr>
          <p:cNvSpPr>
            <a:spLocks noGrp="1"/>
          </p:cNvSpPr>
          <p:nvPr>
            <p:ph type="dt" sz="half" idx="10"/>
          </p:nvPr>
        </p:nvSpPr>
        <p:spPr/>
        <p:txBody>
          <a:bodyPr/>
          <a:lstStyle/>
          <a:p>
            <a:fld id="{38F5868A-B14D-4583-8E21-26D559D0FFB4}" type="datetime1">
              <a:rPr lang="en-US" smtClean="0"/>
              <a:t>12/1/2020</a:t>
            </a:fld>
            <a:endParaRPr lang="en-US" dirty="0"/>
          </a:p>
        </p:txBody>
      </p:sp>
      <p:sp>
        <p:nvSpPr>
          <p:cNvPr id="7" name="Slide Number Placeholder 6">
            <a:extLst>
              <a:ext uri="{FF2B5EF4-FFF2-40B4-BE49-F238E27FC236}">
                <a16:creationId xmlns:a16="http://schemas.microsoft.com/office/drawing/2014/main" id="{71EF5895-3776-46B6-BAAE-1D86B0CA36DC}"/>
              </a:ext>
            </a:extLst>
          </p:cNvPr>
          <p:cNvSpPr>
            <a:spLocks noGrp="1"/>
          </p:cNvSpPr>
          <p:nvPr>
            <p:ph type="sldNum" sz="quarter" idx="12"/>
          </p:nvPr>
        </p:nvSpPr>
        <p:spPr/>
        <p:txBody>
          <a:bodyPr/>
          <a:lstStyle/>
          <a:p>
            <a:fld id="{06FEDF93-2BFD-41CA-ABC7-B039102F3792}" type="slidenum">
              <a:rPr lang="en-US" smtClean="0"/>
              <a:t>31</a:t>
            </a:fld>
            <a:endParaRPr lang="en-US" dirty="0"/>
          </a:p>
        </p:txBody>
      </p:sp>
    </p:spTree>
    <p:extLst>
      <p:ext uri="{BB962C8B-B14F-4D97-AF65-F5344CB8AC3E}">
        <p14:creationId xmlns:p14="http://schemas.microsoft.com/office/powerpoint/2010/main" val="32256249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Demo</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3334094" y="966097"/>
            <a:ext cx="4967514" cy="664797"/>
          </a:xfrm>
          <a:prstGeom prst="roundRect">
            <a:avLst/>
          </a:prstGeom>
          <a:solidFill>
            <a:schemeClr val="accent4">
              <a:lumMod val="7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Demo of Android Application</a:t>
            </a:r>
          </a:p>
        </p:txBody>
      </p:sp>
      <p:sp>
        <p:nvSpPr>
          <p:cNvPr id="6" name="Date Placeholder 5">
            <a:extLst>
              <a:ext uri="{FF2B5EF4-FFF2-40B4-BE49-F238E27FC236}">
                <a16:creationId xmlns:a16="http://schemas.microsoft.com/office/drawing/2014/main" id="{E6162144-D0A1-4DD4-9BD2-1AD79D51EAED}"/>
              </a:ext>
            </a:extLst>
          </p:cNvPr>
          <p:cNvSpPr>
            <a:spLocks noGrp="1"/>
          </p:cNvSpPr>
          <p:nvPr>
            <p:ph type="dt" sz="half" idx="10"/>
          </p:nvPr>
        </p:nvSpPr>
        <p:spPr/>
        <p:txBody>
          <a:bodyPr/>
          <a:lstStyle/>
          <a:p>
            <a:fld id="{38F5868A-B14D-4583-8E21-26D559D0FFB4}" type="datetime1">
              <a:rPr lang="en-US" smtClean="0"/>
              <a:t>12/1/2020</a:t>
            </a:fld>
            <a:endParaRPr lang="en-US" dirty="0"/>
          </a:p>
        </p:txBody>
      </p:sp>
      <p:sp>
        <p:nvSpPr>
          <p:cNvPr id="7" name="Slide Number Placeholder 6">
            <a:extLst>
              <a:ext uri="{FF2B5EF4-FFF2-40B4-BE49-F238E27FC236}">
                <a16:creationId xmlns:a16="http://schemas.microsoft.com/office/drawing/2014/main" id="{71EF5895-3776-46B6-BAAE-1D86B0CA36DC}"/>
              </a:ext>
            </a:extLst>
          </p:cNvPr>
          <p:cNvSpPr>
            <a:spLocks noGrp="1"/>
          </p:cNvSpPr>
          <p:nvPr>
            <p:ph type="sldNum" sz="quarter" idx="12"/>
          </p:nvPr>
        </p:nvSpPr>
        <p:spPr/>
        <p:txBody>
          <a:bodyPr/>
          <a:lstStyle/>
          <a:p>
            <a:fld id="{06FEDF93-2BFD-41CA-ABC7-B039102F3792}" type="slidenum">
              <a:rPr lang="en-US" smtClean="0"/>
              <a:t>32</a:t>
            </a:fld>
            <a:endParaRPr lang="en-US" dirty="0"/>
          </a:p>
        </p:txBody>
      </p:sp>
      <p:pic>
        <p:nvPicPr>
          <p:cNvPr id="3" name="WhatsApp Video 2020-11-25 at 12.00.41 PM">
            <a:hlinkClick r:id="" action="ppaction://media"/>
            <a:extLst>
              <a:ext uri="{FF2B5EF4-FFF2-40B4-BE49-F238E27FC236}">
                <a16:creationId xmlns:a16="http://schemas.microsoft.com/office/drawing/2014/main" id="{7C9DC387-778A-46B7-8ABD-8CEE70D0A8F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32606" y="1614047"/>
            <a:ext cx="2358002" cy="5116306"/>
          </a:xfrm>
          <a:prstGeom prst="rect">
            <a:avLst/>
          </a:prstGeom>
        </p:spPr>
      </p:pic>
    </p:spTree>
    <p:extLst>
      <p:ext uri="{BB962C8B-B14F-4D97-AF65-F5344CB8AC3E}">
        <p14:creationId xmlns:p14="http://schemas.microsoft.com/office/powerpoint/2010/main" val="236740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Future Work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60673" y="1982751"/>
            <a:ext cx="10125696" cy="2831544"/>
          </a:xfrm>
          <a:prstGeom prst="rect">
            <a:avLst/>
          </a:prstGeom>
          <a:noFill/>
        </p:spPr>
        <p:txBody>
          <a:bodyPr wrap="square" rtlCol="0">
            <a:spAutoFit/>
          </a:bodyPr>
          <a:lstStyle/>
          <a:p>
            <a:r>
              <a:rPr lang="en-US" sz="2000" dirty="0"/>
              <a:t>Further extensions on this system are as follows:</a:t>
            </a:r>
          </a:p>
          <a:p>
            <a:endParaRPr lang="en-US" sz="2000" dirty="0"/>
          </a:p>
          <a:p>
            <a:endParaRPr lang="en-US" sz="2000" dirty="0"/>
          </a:p>
          <a:p>
            <a:pPr marL="285750" indent="-285750">
              <a:buFont typeface="Wingdings" panose="05000000000000000000" pitchFamily="2" charset="2"/>
              <a:buChar char="§"/>
            </a:pPr>
            <a:r>
              <a:rPr lang="en-US" sz="2000" dirty="0"/>
              <a:t>Will extend this work to work with live stream of surveillance cameras </a:t>
            </a:r>
          </a:p>
          <a:p>
            <a:pPr marL="285750" indent="-285750">
              <a:buFont typeface="Wingdings" panose="05000000000000000000" pitchFamily="2" charset="2"/>
              <a:buChar char="§"/>
            </a:pPr>
            <a:r>
              <a:rPr lang="en-US" sz="2000" dirty="0"/>
              <a:t>Optimizing the performance of our model</a:t>
            </a:r>
          </a:p>
          <a:p>
            <a:pPr marL="285750" indent="-285750">
              <a:buFont typeface="Wingdings" panose="05000000000000000000" pitchFamily="2" charset="2"/>
              <a:buChar char="§"/>
            </a:pPr>
            <a:r>
              <a:rPr lang="en-US" sz="2000" dirty="0"/>
              <a:t>Improving Web and android interface</a:t>
            </a:r>
          </a:p>
          <a:p>
            <a:pPr marL="285750" indent="-285750">
              <a:buFont typeface="Wingdings" panose="05000000000000000000" pitchFamily="2" charset="2"/>
              <a:buChar char="§"/>
            </a:pPr>
            <a:r>
              <a:rPr lang="en-US" sz="2000" dirty="0"/>
              <a:t>Show more processing visualization to the user </a:t>
            </a:r>
          </a:p>
          <a:p>
            <a:pPr marL="285750" indent="-285750">
              <a:buFont typeface="Wingdings" panose="05000000000000000000" pitchFamily="2" charset="2"/>
              <a:buChar char="§"/>
            </a:pPr>
            <a:r>
              <a:rPr lang="en-US" sz="2000" dirty="0"/>
              <a:t>Currently working on generating snippets </a:t>
            </a:r>
          </a:p>
          <a:p>
            <a:r>
              <a:rPr lang="en-US" dirty="0"/>
              <a:t>.</a:t>
            </a:r>
          </a:p>
        </p:txBody>
      </p:sp>
      <p:sp>
        <p:nvSpPr>
          <p:cNvPr id="3" name="Date Placeholder 2">
            <a:extLst>
              <a:ext uri="{FF2B5EF4-FFF2-40B4-BE49-F238E27FC236}">
                <a16:creationId xmlns:a16="http://schemas.microsoft.com/office/drawing/2014/main" id="{77B2CFBD-2026-492C-92C7-79A859CB621F}"/>
              </a:ext>
            </a:extLst>
          </p:cNvPr>
          <p:cNvSpPr>
            <a:spLocks noGrp="1"/>
          </p:cNvSpPr>
          <p:nvPr>
            <p:ph type="dt" sz="half" idx="10"/>
          </p:nvPr>
        </p:nvSpPr>
        <p:spPr/>
        <p:txBody>
          <a:bodyPr/>
          <a:lstStyle/>
          <a:p>
            <a:fld id="{9382C8B1-BC44-4EAE-A4C0-CF8B5E49E93C}" type="datetime1">
              <a:rPr lang="en-US" smtClean="0"/>
              <a:t>12/1/2020</a:t>
            </a:fld>
            <a:endParaRPr lang="en-US" dirty="0"/>
          </a:p>
        </p:txBody>
      </p:sp>
      <p:sp>
        <p:nvSpPr>
          <p:cNvPr id="4" name="Slide Number Placeholder 3">
            <a:extLst>
              <a:ext uri="{FF2B5EF4-FFF2-40B4-BE49-F238E27FC236}">
                <a16:creationId xmlns:a16="http://schemas.microsoft.com/office/drawing/2014/main" id="{8B830671-6CEC-4814-AA2C-1DA9098F5A1C}"/>
              </a:ext>
            </a:extLst>
          </p:cNvPr>
          <p:cNvSpPr>
            <a:spLocks noGrp="1"/>
          </p:cNvSpPr>
          <p:nvPr>
            <p:ph type="sldNum" sz="quarter" idx="12"/>
          </p:nvPr>
        </p:nvSpPr>
        <p:spPr/>
        <p:txBody>
          <a:bodyPr/>
          <a:lstStyle/>
          <a:p>
            <a:fld id="{06FEDF93-2BFD-41CA-ABC7-B039102F3792}" type="slidenum">
              <a:rPr lang="en-US" smtClean="0"/>
              <a:t>33</a:t>
            </a:fld>
            <a:endParaRPr lang="en-US" dirty="0"/>
          </a:p>
        </p:txBody>
      </p:sp>
    </p:spTree>
    <p:extLst>
      <p:ext uri="{BB962C8B-B14F-4D97-AF65-F5344CB8AC3E}">
        <p14:creationId xmlns:p14="http://schemas.microsoft.com/office/powerpoint/2010/main" val="33235813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Acknowledgements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823583" y="1438841"/>
            <a:ext cx="9506607" cy="3416320"/>
          </a:xfrm>
          <a:prstGeom prst="rect">
            <a:avLst/>
          </a:prstGeom>
          <a:noFill/>
        </p:spPr>
        <p:txBody>
          <a:bodyPr wrap="square" rtlCol="0">
            <a:spAutoFit/>
          </a:bodyPr>
          <a:lstStyle/>
          <a:p>
            <a:r>
              <a:rPr lang="en-US" sz="2400" dirty="0"/>
              <a:t>We would like to thank:</a:t>
            </a:r>
          </a:p>
          <a:p>
            <a:endParaRPr lang="en-US" sz="2400" dirty="0"/>
          </a:p>
          <a:p>
            <a:pPr marL="285750" indent="-285750">
              <a:buFont typeface="Wingdings" panose="05000000000000000000" pitchFamily="2" charset="2"/>
              <a:buChar char="§"/>
            </a:pPr>
            <a:r>
              <a:rPr lang="en-US" sz="2400" dirty="0"/>
              <a:t>Dr. Usama Ijaz Bajwa for his guidance, which allowed us to complete this project.</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Members of our Research Group Ms. Ramna</a:t>
            </a:r>
          </a:p>
          <a:p>
            <a:endParaRPr lang="en-US" sz="2400" dirty="0"/>
          </a:p>
          <a:p>
            <a:endParaRPr lang="en-US" sz="2400" dirty="0"/>
          </a:p>
          <a:p>
            <a:r>
              <a:rPr lang="en-US" sz="2400" dirty="0"/>
              <a:t>.</a:t>
            </a:r>
          </a:p>
        </p:txBody>
      </p:sp>
      <p:sp>
        <p:nvSpPr>
          <p:cNvPr id="3" name="Date Placeholder 2">
            <a:extLst>
              <a:ext uri="{FF2B5EF4-FFF2-40B4-BE49-F238E27FC236}">
                <a16:creationId xmlns:a16="http://schemas.microsoft.com/office/drawing/2014/main" id="{14E6FC17-D65E-4755-8470-C6F20479445B}"/>
              </a:ext>
            </a:extLst>
          </p:cNvPr>
          <p:cNvSpPr>
            <a:spLocks noGrp="1"/>
          </p:cNvSpPr>
          <p:nvPr>
            <p:ph type="dt" sz="half" idx="10"/>
          </p:nvPr>
        </p:nvSpPr>
        <p:spPr/>
        <p:txBody>
          <a:bodyPr/>
          <a:lstStyle/>
          <a:p>
            <a:fld id="{FC882316-8598-471A-AB3B-9F67D9F2B625}" type="datetime1">
              <a:rPr lang="en-US" smtClean="0"/>
              <a:t>12/1/2020</a:t>
            </a:fld>
            <a:endParaRPr lang="en-US" dirty="0"/>
          </a:p>
        </p:txBody>
      </p:sp>
      <p:sp>
        <p:nvSpPr>
          <p:cNvPr id="4" name="Slide Number Placeholder 3">
            <a:extLst>
              <a:ext uri="{FF2B5EF4-FFF2-40B4-BE49-F238E27FC236}">
                <a16:creationId xmlns:a16="http://schemas.microsoft.com/office/drawing/2014/main" id="{D766823D-2CF1-426B-B02A-0E0AEEC19D7E}"/>
              </a:ext>
            </a:extLst>
          </p:cNvPr>
          <p:cNvSpPr>
            <a:spLocks noGrp="1"/>
          </p:cNvSpPr>
          <p:nvPr>
            <p:ph type="sldNum" sz="quarter" idx="12"/>
          </p:nvPr>
        </p:nvSpPr>
        <p:spPr/>
        <p:txBody>
          <a:bodyPr/>
          <a:lstStyle/>
          <a:p>
            <a:fld id="{06FEDF93-2BFD-41CA-ABC7-B039102F3792}" type="slidenum">
              <a:rPr lang="en-US" smtClean="0"/>
              <a:t>34</a:t>
            </a:fld>
            <a:endParaRPr lang="en-US" dirty="0"/>
          </a:p>
        </p:txBody>
      </p:sp>
    </p:spTree>
    <p:extLst>
      <p:ext uri="{BB962C8B-B14F-4D97-AF65-F5344CB8AC3E}">
        <p14:creationId xmlns:p14="http://schemas.microsoft.com/office/powerpoint/2010/main" val="513882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Links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36873" y="1464177"/>
            <a:ext cx="9506607" cy="3877985"/>
          </a:xfrm>
          <a:prstGeom prst="rect">
            <a:avLst/>
          </a:prstGeom>
          <a:noFill/>
        </p:spPr>
        <p:txBody>
          <a:bodyPr wrap="square" rtlCol="0">
            <a:spAutoFit/>
          </a:bodyPr>
          <a:lstStyle/>
          <a:p>
            <a:endParaRPr lang="en-US" dirty="0"/>
          </a:p>
          <a:p>
            <a:pPr marL="0" marR="0" lvl="0" indent="0" algn="ctr" rtl="0">
              <a:lnSpc>
                <a:spcPct val="100000"/>
              </a:lnSpc>
              <a:spcBef>
                <a:spcPts val="0"/>
              </a:spcBef>
              <a:spcAft>
                <a:spcPts val="0"/>
              </a:spcAft>
              <a:buSzPts val="1800"/>
              <a:buNone/>
            </a:pPr>
            <a:r>
              <a:rPr lang="en-US" sz="2400" b="1" dirty="0">
                <a:ea typeface="Twentieth Century"/>
                <a:cs typeface="Twentieth Century"/>
                <a:sym typeface="Twentieth Century"/>
              </a:rPr>
              <a:t>MPVIR</a:t>
            </a:r>
            <a:endParaRPr lang="en-US" sz="2400" b="1" dirty="0"/>
          </a:p>
          <a:p>
            <a:pPr marL="0" marR="0" lvl="0" indent="0" algn="ctr" rtl="0">
              <a:lnSpc>
                <a:spcPct val="100000"/>
              </a:lnSpc>
              <a:spcBef>
                <a:spcPts val="0"/>
              </a:spcBef>
              <a:spcAft>
                <a:spcPts val="0"/>
              </a:spcAft>
              <a:buSzPts val="1800"/>
              <a:buNone/>
            </a:pPr>
            <a:r>
              <a:rPr lang="en-US" sz="2400" dirty="0">
                <a:ea typeface="Twentieth Century"/>
                <a:cs typeface="Twentieth Century"/>
                <a:sym typeface="Twentieth Century"/>
              </a:rPr>
              <a:t>Our Work is cited at Machine Perception &amp; Visual Intelligence Research Group</a:t>
            </a:r>
          </a:p>
          <a:p>
            <a:pPr marL="0" marR="0" lvl="0" indent="0" algn="ctr" rtl="0">
              <a:lnSpc>
                <a:spcPct val="100000"/>
              </a:lnSpc>
              <a:spcBef>
                <a:spcPts val="0"/>
              </a:spcBef>
              <a:spcAft>
                <a:spcPts val="0"/>
              </a:spcAft>
              <a:buSzPts val="1800"/>
              <a:buNone/>
            </a:pPr>
            <a:r>
              <a:rPr lang="en-US" sz="2400" dirty="0">
                <a:hlinkClick r:id="rId2"/>
              </a:rPr>
              <a:t>https://sites.google.com/view/mpvir/projects/road-pulse?authuser=0</a:t>
            </a:r>
            <a:endParaRPr lang="en-US" sz="2400" dirty="0">
              <a:sym typeface="Twentieth Century"/>
            </a:endParaRPr>
          </a:p>
          <a:p>
            <a:pPr marL="0" marR="0" lvl="0" indent="0" algn="ctr" rtl="0">
              <a:lnSpc>
                <a:spcPct val="100000"/>
              </a:lnSpc>
              <a:spcBef>
                <a:spcPts val="0"/>
              </a:spcBef>
              <a:spcAft>
                <a:spcPts val="0"/>
              </a:spcAft>
              <a:buSzPts val="1800"/>
              <a:buNone/>
            </a:pPr>
            <a:endParaRPr lang="en-US" sz="2400" dirty="0"/>
          </a:p>
          <a:p>
            <a:pPr lvl="1" algn="ctr"/>
            <a:r>
              <a:rPr lang="en-US" sz="2400" b="1" dirty="0"/>
              <a:t>GITHUB REPO</a:t>
            </a:r>
          </a:p>
          <a:p>
            <a:pPr lvl="1" algn="ctr"/>
            <a:r>
              <a:rPr lang="en-US" sz="2400" dirty="0">
                <a:hlinkClick r:id="rId3"/>
              </a:rPr>
              <a:t>https://github.com/Hamza-773/Road-Pulse.git</a:t>
            </a:r>
            <a:endParaRPr lang="en-US" sz="2400" dirty="0"/>
          </a:p>
          <a:p>
            <a:pPr lvl="1" algn="ctr"/>
            <a:r>
              <a:rPr lang="en-US" sz="2400" dirty="0"/>
              <a:t>		 </a:t>
            </a:r>
          </a:p>
          <a:p>
            <a:r>
              <a:rPr lang="en-US" dirty="0"/>
              <a:t>	</a:t>
            </a:r>
          </a:p>
          <a:p>
            <a:endParaRPr lang="en-US" dirty="0"/>
          </a:p>
        </p:txBody>
      </p:sp>
      <p:sp>
        <p:nvSpPr>
          <p:cNvPr id="3" name="Date Placeholder 2">
            <a:extLst>
              <a:ext uri="{FF2B5EF4-FFF2-40B4-BE49-F238E27FC236}">
                <a16:creationId xmlns:a16="http://schemas.microsoft.com/office/drawing/2014/main" id="{25A33AAA-7218-430D-B3FA-ED2CBD54D353}"/>
              </a:ext>
            </a:extLst>
          </p:cNvPr>
          <p:cNvSpPr>
            <a:spLocks noGrp="1"/>
          </p:cNvSpPr>
          <p:nvPr>
            <p:ph type="dt" sz="half" idx="10"/>
          </p:nvPr>
        </p:nvSpPr>
        <p:spPr/>
        <p:txBody>
          <a:bodyPr/>
          <a:lstStyle/>
          <a:p>
            <a:fld id="{E485C96B-4F11-479D-9171-6D1676205C8A}" type="datetime1">
              <a:rPr lang="en-US" smtClean="0"/>
              <a:t>12/1/2020</a:t>
            </a:fld>
            <a:endParaRPr lang="en-US" dirty="0"/>
          </a:p>
        </p:txBody>
      </p:sp>
      <p:sp>
        <p:nvSpPr>
          <p:cNvPr id="4" name="Slide Number Placeholder 3">
            <a:extLst>
              <a:ext uri="{FF2B5EF4-FFF2-40B4-BE49-F238E27FC236}">
                <a16:creationId xmlns:a16="http://schemas.microsoft.com/office/drawing/2014/main" id="{AA526BA3-B409-4BC4-A6C6-2D1876B0B888}"/>
              </a:ext>
            </a:extLst>
          </p:cNvPr>
          <p:cNvSpPr>
            <a:spLocks noGrp="1"/>
          </p:cNvSpPr>
          <p:nvPr>
            <p:ph type="sldNum" sz="quarter" idx="12"/>
          </p:nvPr>
        </p:nvSpPr>
        <p:spPr/>
        <p:txBody>
          <a:bodyPr/>
          <a:lstStyle/>
          <a:p>
            <a:fld id="{06FEDF93-2BFD-41CA-ABC7-B039102F3792}" type="slidenum">
              <a:rPr lang="en-US" smtClean="0"/>
              <a:t>35</a:t>
            </a:fld>
            <a:endParaRPr lang="en-US" dirty="0"/>
          </a:p>
        </p:txBody>
      </p:sp>
    </p:spTree>
    <p:extLst>
      <p:ext uri="{BB962C8B-B14F-4D97-AF65-F5344CB8AC3E}">
        <p14:creationId xmlns:p14="http://schemas.microsoft.com/office/powerpoint/2010/main" val="2388525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Our Team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5A33AAA-7218-430D-B3FA-ED2CBD54D353}"/>
              </a:ext>
            </a:extLst>
          </p:cNvPr>
          <p:cNvSpPr>
            <a:spLocks noGrp="1"/>
          </p:cNvSpPr>
          <p:nvPr>
            <p:ph type="dt" sz="half" idx="10"/>
          </p:nvPr>
        </p:nvSpPr>
        <p:spPr/>
        <p:txBody>
          <a:bodyPr/>
          <a:lstStyle/>
          <a:p>
            <a:fld id="{E485C96B-4F11-479D-9171-6D1676205C8A}" type="datetime1">
              <a:rPr lang="en-US" smtClean="0"/>
              <a:t>12/1/2020</a:t>
            </a:fld>
            <a:endParaRPr lang="en-US" dirty="0"/>
          </a:p>
        </p:txBody>
      </p:sp>
      <p:sp>
        <p:nvSpPr>
          <p:cNvPr id="4" name="Slide Number Placeholder 3">
            <a:extLst>
              <a:ext uri="{FF2B5EF4-FFF2-40B4-BE49-F238E27FC236}">
                <a16:creationId xmlns:a16="http://schemas.microsoft.com/office/drawing/2014/main" id="{AA526BA3-B409-4BC4-A6C6-2D1876B0B888}"/>
              </a:ext>
            </a:extLst>
          </p:cNvPr>
          <p:cNvSpPr>
            <a:spLocks noGrp="1"/>
          </p:cNvSpPr>
          <p:nvPr>
            <p:ph type="sldNum" sz="quarter" idx="12"/>
          </p:nvPr>
        </p:nvSpPr>
        <p:spPr/>
        <p:txBody>
          <a:bodyPr/>
          <a:lstStyle/>
          <a:p>
            <a:fld id="{06FEDF93-2BFD-41CA-ABC7-B039102F3792}" type="slidenum">
              <a:rPr lang="en-US" smtClean="0"/>
              <a:t>36</a:t>
            </a:fld>
            <a:endParaRPr lang="en-US" dirty="0"/>
          </a:p>
        </p:txBody>
      </p:sp>
      <p:pic>
        <p:nvPicPr>
          <p:cNvPr id="6" name="Picture 5">
            <a:extLst>
              <a:ext uri="{FF2B5EF4-FFF2-40B4-BE49-F238E27FC236}">
                <a16:creationId xmlns:a16="http://schemas.microsoft.com/office/drawing/2014/main" id="{97DA2A53-5311-4D2D-B1CB-90B824E1FF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1633" y="910696"/>
            <a:ext cx="7470567" cy="5504932"/>
          </a:xfrm>
          <a:prstGeom prst="rect">
            <a:avLst/>
          </a:prstGeom>
        </p:spPr>
      </p:pic>
    </p:spTree>
    <p:extLst>
      <p:ext uri="{BB962C8B-B14F-4D97-AF65-F5344CB8AC3E}">
        <p14:creationId xmlns:p14="http://schemas.microsoft.com/office/powerpoint/2010/main" val="4134051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pattFill prst="plaid">
          <a:fgClr>
            <a:schemeClr val="tx1">
              <a:lumMod val="75000"/>
              <a:lumOff val="25000"/>
            </a:schemeClr>
          </a:fgClr>
          <a:bgClr>
            <a:schemeClr val="accent4">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764203"/>
            <a:ext cx="9144000" cy="1329595"/>
          </a:xfrm>
        </p:spPr>
        <p:txBody>
          <a:bodyPr lIns="0" tIns="0" rIns="0" bIns="0" anchor="ctr">
            <a:spAutoFit/>
          </a:bodyPr>
          <a:lstStyle/>
          <a:p>
            <a:r>
              <a:rPr lang="en-US" sz="7200" b="1" dirty="0">
                <a:solidFill>
                  <a:schemeClr val="bg1"/>
                </a:solidFill>
              </a:rPr>
              <a:t>Thank You</a:t>
            </a:r>
            <a:br>
              <a:rPr lang="en-US" sz="7200" b="1" dirty="0">
                <a:solidFill>
                  <a:schemeClr val="bg1"/>
                </a:solidFill>
              </a:rPr>
            </a:br>
            <a:r>
              <a:rPr lang="en-US" sz="2400" b="1" dirty="0">
                <a:solidFill>
                  <a:schemeClr val="bg1"/>
                </a:solidFill>
              </a:rPr>
              <a:t>Any Questions?</a:t>
            </a:r>
            <a:endParaRPr lang="en-US" sz="7200" dirty="0">
              <a:solidFill>
                <a:schemeClr val="accent4"/>
              </a:solidFill>
            </a:endParaRPr>
          </a:p>
        </p:txBody>
      </p:sp>
      <p:sp>
        <p:nvSpPr>
          <p:cNvPr id="2" name="Date Placeholder 1">
            <a:extLst>
              <a:ext uri="{FF2B5EF4-FFF2-40B4-BE49-F238E27FC236}">
                <a16:creationId xmlns:a16="http://schemas.microsoft.com/office/drawing/2014/main" id="{510609B9-B65B-47DE-86DF-5F5EF05AE733}"/>
              </a:ext>
            </a:extLst>
          </p:cNvPr>
          <p:cNvSpPr>
            <a:spLocks noGrp="1"/>
          </p:cNvSpPr>
          <p:nvPr>
            <p:ph type="dt" sz="half" idx="10"/>
          </p:nvPr>
        </p:nvSpPr>
        <p:spPr/>
        <p:txBody>
          <a:bodyPr/>
          <a:lstStyle/>
          <a:p>
            <a:fld id="{18013F35-1B3F-495C-958B-5D32D294F6DA}" type="datetime1">
              <a:rPr lang="en-US" smtClean="0"/>
              <a:t>12/1/2020</a:t>
            </a:fld>
            <a:endParaRPr lang="en-US" dirty="0"/>
          </a:p>
        </p:txBody>
      </p:sp>
      <p:sp>
        <p:nvSpPr>
          <p:cNvPr id="3" name="Slide Number Placeholder 2">
            <a:extLst>
              <a:ext uri="{FF2B5EF4-FFF2-40B4-BE49-F238E27FC236}">
                <a16:creationId xmlns:a16="http://schemas.microsoft.com/office/drawing/2014/main" id="{34AB2100-E416-421C-89EC-E34568DB5EDE}"/>
              </a:ext>
            </a:extLst>
          </p:cNvPr>
          <p:cNvSpPr>
            <a:spLocks noGrp="1"/>
          </p:cNvSpPr>
          <p:nvPr>
            <p:ph type="sldNum" sz="quarter" idx="12"/>
          </p:nvPr>
        </p:nvSpPr>
        <p:spPr/>
        <p:txBody>
          <a:bodyPr/>
          <a:lstStyle/>
          <a:p>
            <a:fld id="{06FEDF93-2BFD-41CA-ABC7-B039102F3792}" type="slidenum">
              <a:rPr lang="en-US" sz="2000" b="1" smtClean="0">
                <a:solidFill>
                  <a:schemeClr val="tx1"/>
                </a:solidFill>
                <a:latin typeface="BatangChe" panose="02030609000101010101" pitchFamily="49" charset="-127"/>
                <a:ea typeface="BatangChe" panose="02030609000101010101" pitchFamily="49" charset="-127"/>
              </a:rPr>
              <a:t>37</a:t>
            </a:fld>
            <a:endParaRPr lang="en-US" b="1" dirty="0">
              <a:solidFill>
                <a:schemeClr val="tx1"/>
              </a:solidFill>
              <a:latin typeface="BatangChe" panose="02030609000101010101" pitchFamily="49" charset="-127"/>
              <a:ea typeface="BatangChe" panose="02030609000101010101" pitchFamily="49" charset="-127"/>
            </a:endParaRPr>
          </a:p>
        </p:txBody>
      </p:sp>
    </p:spTree>
    <p:extLst>
      <p:ext uri="{BB962C8B-B14F-4D97-AF65-F5344CB8AC3E}">
        <p14:creationId xmlns:p14="http://schemas.microsoft.com/office/powerpoint/2010/main" val="1923038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Problems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7F0A19E-1407-4B1B-ACB2-11BC729A6EE2}"/>
              </a:ext>
            </a:extLst>
          </p:cNvPr>
          <p:cNvSpPr txBox="1"/>
          <p:nvPr/>
        </p:nvSpPr>
        <p:spPr>
          <a:xfrm>
            <a:off x="878889" y="1796575"/>
            <a:ext cx="10285474" cy="3785652"/>
          </a:xfrm>
          <a:prstGeom prst="rect">
            <a:avLst/>
          </a:prstGeom>
          <a:noFill/>
        </p:spPr>
        <p:txBody>
          <a:bodyPr wrap="square" rtlCol="0" anchor="ctr">
            <a:spAutoFit/>
          </a:bodyPr>
          <a:lstStyle/>
          <a:p>
            <a:pPr marL="342900" indent="-342900" algn="just">
              <a:buFont typeface="Wingdings" panose="05000000000000000000" pitchFamily="2" charset="2"/>
              <a:buChar char="v"/>
            </a:pPr>
            <a:r>
              <a:rPr lang="en-IE" sz="2000" dirty="0">
                <a:effectLst/>
                <a:ea typeface="Times New Roman" panose="02020603050405020304" pitchFamily="18" charset="0"/>
              </a:rPr>
              <a:t>Fast reaction and prevention of traffic violations play a key role to ensure the safety of vehicles and citizens. </a:t>
            </a:r>
            <a:endParaRPr lang="en-IE" sz="2000" dirty="0">
              <a:ea typeface="Times New Roman" panose="02020603050405020304" pitchFamily="18" charset="0"/>
            </a:endParaRPr>
          </a:p>
          <a:p>
            <a:pPr marL="342900" indent="-342900" algn="just">
              <a:buFont typeface="Wingdings" panose="05000000000000000000" pitchFamily="2" charset="2"/>
              <a:buChar char="v"/>
            </a:pPr>
            <a:endParaRPr lang="en-IE" sz="2000" dirty="0">
              <a:effectLst/>
              <a:ea typeface="Times New Roman" panose="02020603050405020304" pitchFamily="18" charset="0"/>
            </a:endParaRPr>
          </a:p>
          <a:p>
            <a:pPr marL="342900" indent="-342900" algn="just">
              <a:buFont typeface="Wingdings" panose="05000000000000000000" pitchFamily="2" charset="2"/>
              <a:buChar char="v"/>
            </a:pPr>
            <a:r>
              <a:rPr lang="en-IE" sz="2000" dirty="0">
                <a:ea typeface="Times New Roman" panose="02020603050405020304" pitchFamily="18" charset="0"/>
              </a:rPr>
              <a:t>S</a:t>
            </a:r>
            <a:r>
              <a:rPr lang="en-IE" sz="2000" dirty="0">
                <a:effectLst/>
                <a:ea typeface="Times New Roman" panose="02020603050405020304" pitchFamily="18" charset="0"/>
              </a:rPr>
              <a:t>urveillance cameras are installed everywhere to prevent traffic violations but they are unable to detect events like car crash due to the faulty architecture</a:t>
            </a:r>
          </a:p>
          <a:p>
            <a:pPr marL="342900" indent="-342900" algn="just">
              <a:buFont typeface="Wingdings" panose="05000000000000000000" pitchFamily="2" charset="2"/>
              <a:buChar char="v"/>
            </a:pPr>
            <a:endParaRPr lang="en-US" sz="2000" dirty="0">
              <a:cs typeface="Times New Roman" panose="02020603050405020304" pitchFamily="18" charset="0"/>
            </a:endParaRPr>
          </a:p>
          <a:p>
            <a:pPr marL="342900" indent="-342900" algn="just">
              <a:buFont typeface="Wingdings" panose="05000000000000000000" pitchFamily="2" charset="2"/>
              <a:buChar char="v"/>
            </a:pPr>
            <a:r>
              <a:rPr lang="en-US" sz="2000" dirty="0">
                <a:cs typeface="Times New Roman" panose="02020603050405020304" pitchFamily="18" charset="0"/>
              </a:rPr>
              <a:t>Some of these events get noticed while others remain unnoticed or when it is already too late.</a:t>
            </a:r>
          </a:p>
          <a:p>
            <a:pPr marL="342900" indent="-342900" algn="just">
              <a:buFont typeface="Wingdings" panose="05000000000000000000" pitchFamily="2" charset="2"/>
              <a:buChar char="v"/>
            </a:pPr>
            <a:endParaRPr lang="en-US" sz="2000" dirty="0">
              <a:cs typeface="Times New Roman" panose="02020603050405020304" pitchFamily="18" charset="0"/>
            </a:endParaRPr>
          </a:p>
          <a:p>
            <a:pPr marL="342900" indent="-342900" algn="just">
              <a:buFont typeface="Wingdings" panose="05000000000000000000" pitchFamily="2" charset="2"/>
              <a:buChar char="v"/>
            </a:pPr>
            <a:r>
              <a:rPr lang="en-US" sz="2000" dirty="0">
                <a:cs typeface="Times New Roman" panose="02020603050405020304" pitchFamily="18" charset="0"/>
              </a:rPr>
              <a:t>It is very important for authorities to reach the site of incident as early as possible to minimize the damage caused.</a:t>
            </a:r>
          </a:p>
          <a:p>
            <a:pPr algn="just"/>
            <a:endParaRPr lang="en-US" sz="2000" dirty="0">
              <a:cs typeface="Times New Roman" panose="02020603050405020304" pitchFamily="18" charset="0"/>
            </a:endParaRPr>
          </a:p>
        </p:txBody>
      </p:sp>
      <p:sp>
        <p:nvSpPr>
          <p:cNvPr id="4" name="Date Placeholder 3">
            <a:extLst>
              <a:ext uri="{FF2B5EF4-FFF2-40B4-BE49-F238E27FC236}">
                <a16:creationId xmlns:a16="http://schemas.microsoft.com/office/drawing/2014/main" id="{71864F50-C841-4449-AF88-D05E10B5C3A8}"/>
              </a:ext>
            </a:extLst>
          </p:cNvPr>
          <p:cNvSpPr>
            <a:spLocks noGrp="1"/>
          </p:cNvSpPr>
          <p:nvPr>
            <p:ph type="dt" sz="half" idx="10"/>
          </p:nvPr>
        </p:nvSpPr>
        <p:spPr/>
        <p:txBody>
          <a:bodyPr/>
          <a:lstStyle/>
          <a:p>
            <a:fld id="{FEE51829-9D53-4220-AA32-C331698589D4}" type="datetime1">
              <a:rPr lang="en-US" smtClean="0"/>
              <a:t>12/1/2020</a:t>
            </a:fld>
            <a:endParaRPr lang="en-US" dirty="0"/>
          </a:p>
        </p:txBody>
      </p:sp>
      <p:sp>
        <p:nvSpPr>
          <p:cNvPr id="5" name="Slide Number Placeholder 4">
            <a:extLst>
              <a:ext uri="{FF2B5EF4-FFF2-40B4-BE49-F238E27FC236}">
                <a16:creationId xmlns:a16="http://schemas.microsoft.com/office/drawing/2014/main" id="{93D0922F-5E6F-4370-B6FE-1690343DB49E}"/>
              </a:ext>
            </a:extLst>
          </p:cNvPr>
          <p:cNvSpPr>
            <a:spLocks noGrp="1"/>
          </p:cNvSpPr>
          <p:nvPr>
            <p:ph type="sldNum" sz="quarter" idx="12"/>
          </p:nvPr>
        </p:nvSpPr>
        <p:spPr/>
        <p:txBody>
          <a:bodyPr/>
          <a:lstStyle/>
          <a:p>
            <a:fld id="{06FEDF93-2BFD-41CA-ABC7-B039102F3792}" type="slidenum">
              <a:rPr lang="en-US" smtClean="0"/>
              <a:t>4</a:t>
            </a:fld>
            <a:endParaRPr lang="en-US" dirty="0"/>
          </a:p>
        </p:txBody>
      </p:sp>
    </p:spTree>
    <p:extLst>
      <p:ext uri="{BB962C8B-B14F-4D97-AF65-F5344CB8AC3E}">
        <p14:creationId xmlns:p14="http://schemas.microsoft.com/office/powerpoint/2010/main" val="2935734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Problems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2368052" y="6140504"/>
            <a:ext cx="5158785" cy="338554"/>
          </a:xfrm>
          <a:prstGeom prst="rect">
            <a:avLst/>
          </a:prstGeom>
          <a:noFill/>
        </p:spPr>
        <p:txBody>
          <a:bodyPr wrap="none" rtlCol="0">
            <a:spAutoFit/>
          </a:bodyPr>
          <a:lstStyle/>
          <a:p>
            <a:r>
              <a:rPr lang="en-US" sz="1100" dirty="0"/>
              <a:t>Crimes reported in Punjab circa 2015-2018, Pakistan Bureau of Statistics (pbs.gov.pk)</a:t>
            </a:r>
            <a:r>
              <a:rPr lang="en-US" sz="1600" dirty="0"/>
              <a:t> </a:t>
            </a:r>
          </a:p>
        </p:txBody>
      </p:sp>
      <p:pic>
        <p:nvPicPr>
          <p:cNvPr id="10" name="Picture 9">
            <a:extLst>
              <a:ext uri="{FF2B5EF4-FFF2-40B4-BE49-F238E27FC236}">
                <a16:creationId xmlns:a16="http://schemas.microsoft.com/office/drawing/2014/main" id="{DCBE1C74-E1D2-40B2-A300-0A4DF0D77A29}"/>
              </a:ext>
            </a:extLst>
          </p:cNvPr>
          <p:cNvPicPr>
            <a:picLocks noChangeAspect="1"/>
          </p:cNvPicPr>
          <p:nvPr/>
        </p:nvPicPr>
        <p:blipFill>
          <a:blip r:embed="rId2"/>
          <a:stretch>
            <a:fillRect/>
          </a:stretch>
        </p:blipFill>
        <p:spPr>
          <a:xfrm>
            <a:off x="1940999" y="1122508"/>
            <a:ext cx="8310001" cy="4574798"/>
          </a:xfrm>
          <a:prstGeom prst="rect">
            <a:avLst/>
          </a:prstGeom>
        </p:spPr>
      </p:pic>
      <p:sp>
        <p:nvSpPr>
          <p:cNvPr id="4" name="Date Placeholder 3">
            <a:extLst>
              <a:ext uri="{FF2B5EF4-FFF2-40B4-BE49-F238E27FC236}">
                <a16:creationId xmlns:a16="http://schemas.microsoft.com/office/drawing/2014/main" id="{B0D5EA06-B727-4D9B-9340-E209909945D3}"/>
              </a:ext>
            </a:extLst>
          </p:cNvPr>
          <p:cNvSpPr>
            <a:spLocks noGrp="1"/>
          </p:cNvSpPr>
          <p:nvPr>
            <p:ph type="dt" sz="half" idx="10"/>
          </p:nvPr>
        </p:nvSpPr>
        <p:spPr/>
        <p:txBody>
          <a:bodyPr/>
          <a:lstStyle/>
          <a:p>
            <a:fld id="{559309B1-486E-42D8-8882-DC39CEF4B12B}" type="datetime1">
              <a:rPr lang="en-US" smtClean="0"/>
              <a:t>12/1/2020</a:t>
            </a:fld>
            <a:endParaRPr lang="en-US" dirty="0"/>
          </a:p>
        </p:txBody>
      </p:sp>
      <p:sp>
        <p:nvSpPr>
          <p:cNvPr id="5" name="Slide Number Placeholder 4">
            <a:extLst>
              <a:ext uri="{FF2B5EF4-FFF2-40B4-BE49-F238E27FC236}">
                <a16:creationId xmlns:a16="http://schemas.microsoft.com/office/drawing/2014/main" id="{AD523C77-6195-49DD-A806-78A38340D693}"/>
              </a:ext>
            </a:extLst>
          </p:cNvPr>
          <p:cNvSpPr>
            <a:spLocks noGrp="1"/>
          </p:cNvSpPr>
          <p:nvPr>
            <p:ph type="sldNum" sz="quarter" idx="12"/>
          </p:nvPr>
        </p:nvSpPr>
        <p:spPr/>
        <p:txBody>
          <a:bodyPr/>
          <a:lstStyle/>
          <a:p>
            <a:fld id="{06FEDF93-2BFD-41CA-ABC7-B039102F3792}" type="slidenum">
              <a:rPr lang="en-US" smtClean="0"/>
              <a:t>5</a:t>
            </a:fld>
            <a:endParaRPr lang="en-US" dirty="0"/>
          </a:p>
        </p:txBody>
      </p:sp>
    </p:spTree>
    <p:extLst>
      <p:ext uri="{BB962C8B-B14F-4D97-AF65-F5344CB8AC3E}">
        <p14:creationId xmlns:p14="http://schemas.microsoft.com/office/powerpoint/2010/main" val="2328808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BBB57B9-07D3-40BF-B400-D350524C779F}"/>
              </a:ext>
            </a:extLst>
          </p:cNvPr>
          <p:cNvGrpSpPr/>
          <p:nvPr/>
        </p:nvGrpSpPr>
        <p:grpSpPr>
          <a:xfrm>
            <a:off x="402032" y="2501516"/>
            <a:ext cx="11387935" cy="2057400"/>
            <a:chOff x="402033" y="1371600"/>
            <a:chExt cx="11387935" cy="2057400"/>
          </a:xfrm>
        </p:grpSpPr>
        <p:pic>
          <p:nvPicPr>
            <p:cNvPr id="100" name="Picture 99">
              <a:extLst>
                <a:ext uri="{FF2B5EF4-FFF2-40B4-BE49-F238E27FC236}">
                  <a16:creationId xmlns:a16="http://schemas.microsoft.com/office/drawing/2014/main" id="{A2FD214A-56D3-4017-809E-C56663BCB531}"/>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8536" r="4731"/>
            <a:stretch>
              <a:fillRect/>
            </a:stretch>
          </p:blipFill>
          <p:spPr>
            <a:xfrm>
              <a:off x="10027842"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pic>
          <p:nvPicPr>
            <p:cNvPr id="90" name="Picture 89">
              <a:extLst>
                <a:ext uri="{FF2B5EF4-FFF2-40B4-BE49-F238E27FC236}">
                  <a16:creationId xmlns:a16="http://schemas.microsoft.com/office/drawing/2014/main" id="{19A136F9-B1DD-4CF3-8231-0769954CAE60}"/>
                </a:ext>
              </a:extLst>
            </p:cNvPr>
            <p:cNvPicPr>
              <a:picLocks noChangeAspect="1"/>
            </p:cNvPicPr>
            <p:nvPr/>
          </p:nvPicPr>
          <p:blipFill rotWithShape="1">
            <a:blip r:embed="rId4" cstate="print">
              <a:grayscl/>
              <a:extLst>
                <a:ext uri="{28A0092B-C50C-407E-A947-70E740481C1C}">
                  <a14:useLocalDpi xmlns:a14="http://schemas.microsoft.com/office/drawing/2010/main"/>
                </a:ext>
              </a:extLst>
            </a:blip>
            <a:srcRect l="19898" r="13422" b="4878"/>
            <a:stretch/>
          </p:blipFill>
          <p:spPr>
            <a:xfrm>
              <a:off x="8161735"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pic>
          <p:nvPicPr>
            <p:cNvPr id="88" name="Picture 87">
              <a:extLst>
                <a:ext uri="{FF2B5EF4-FFF2-40B4-BE49-F238E27FC236}">
                  <a16:creationId xmlns:a16="http://schemas.microsoft.com/office/drawing/2014/main" id="{0A2A3D5B-169A-4080-B82C-6CE07E99AE56}"/>
                </a:ext>
              </a:extLst>
            </p:cNvPr>
            <p:cNvPicPr>
              <a:picLocks noChangeAspect="1"/>
            </p:cNvPicPr>
            <p:nvPr/>
          </p:nvPicPr>
          <p:blipFill rotWithShape="1">
            <a:blip r:embed="rId5" cstate="print">
              <a:grayscl/>
              <a:extLst>
                <a:ext uri="{28A0092B-C50C-407E-A947-70E740481C1C}">
                  <a14:useLocalDpi xmlns:a14="http://schemas.microsoft.com/office/drawing/2010/main"/>
                </a:ext>
              </a:extLst>
            </a:blip>
            <a:srcRect l="18164" t="9330" r="15103"/>
            <a:stretch/>
          </p:blipFill>
          <p:spPr>
            <a:xfrm>
              <a:off x="6295628"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pic>
          <p:nvPicPr>
            <p:cNvPr id="86" name="Picture 85">
              <a:extLst>
                <a:ext uri="{FF2B5EF4-FFF2-40B4-BE49-F238E27FC236}">
                  <a16:creationId xmlns:a16="http://schemas.microsoft.com/office/drawing/2014/main" id="{69ABA3F3-3834-4A4C-85A6-A1A5A17B6C6E}"/>
                </a:ext>
              </a:extLst>
            </p:cNvPr>
            <p:cNvPicPr>
              <a:picLocks noChangeAspect="1"/>
            </p:cNvPicPr>
            <p:nvPr/>
          </p:nvPicPr>
          <p:blipFill>
            <a:blip r:embed="rId6" cstate="print">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l="17686" r="15634"/>
            <a:stretch>
              <a:fillRect/>
            </a:stretch>
          </p:blipFill>
          <p:spPr>
            <a:xfrm>
              <a:off x="4429521"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pic>
          <p:nvPicPr>
            <p:cNvPr id="84" name="Picture 83">
              <a:extLst>
                <a:ext uri="{FF2B5EF4-FFF2-40B4-BE49-F238E27FC236}">
                  <a16:creationId xmlns:a16="http://schemas.microsoft.com/office/drawing/2014/main" id="{8E454550-DDF2-4235-864C-8B469A047AB2}"/>
                </a:ext>
              </a:extLst>
            </p:cNvPr>
            <p:cNvPicPr>
              <a:picLocks noChangeAspect="1"/>
            </p:cNvPicPr>
            <p:nvPr/>
          </p:nvPicPr>
          <p:blipFill>
            <a:blip r:embed="rId8" cstate="print">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l="17000" t="943" r="17000" b="156"/>
            <a:stretch>
              <a:fillRect/>
            </a:stretch>
          </p:blipFill>
          <p:spPr>
            <a:xfrm>
              <a:off x="2563414"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pic>
          <p:nvPicPr>
            <p:cNvPr id="82" name="Picture 81">
              <a:extLst>
                <a:ext uri="{FF2B5EF4-FFF2-40B4-BE49-F238E27FC236}">
                  <a16:creationId xmlns:a16="http://schemas.microsoft.com/office/drawing/2014/main" id="{1006011D-F5E2-4E47-8401-B0F3A23EF501}"/>
                </a:ext>
              </a:extLst>
            </p:cNvPr>
            <p:cNvPicPr>
              <a:picLocks noChangeAspect="1"/>
            </p:cNvPicPr>
            <p:nvPr/>
          </p:nvPicPr>
          <p:blipFill>
            <a:blip r:embed="rId10" cstate="print">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a:ext>
              </a:extLst>
            </a:blip>
            <a:srcRect l="16690" r="16465"/>
            <a:stretch>
              <a:fillRect/>
            </a:stretch>
          </p:blipFill>
          <p:spPr>
            <a:xfrm>
              <a:off x="697307" y="1666874"/>
              <a:ext cx="1466852" cy="1466852"/>
            </a:xfrm>
            <a:custGeom>
              <a:avLst/>
              <a:gdLst>
                <a:gd name="connsiteX0" fmla="*/ 733426 w 1466852"/>
                <a:gd name="connsiteY0" fmla="*/ 0 h 1466852"/>
                <a:gd name="connsiteX1" fmla="*/ 1466852 w 1466852"/>
                <a:gd name="connsiteY1" fmla="*/ 733426 h 1466852"/>
                <a:gd name="connsiteX2" fmla="*/ 733426 w 1466852"/>
                <a:gd name="connsiteY2" fmla="*/ 1466852 h 1466852"/>
                <a:gd name="connsiteX3" fmla="*/ 0 w 1466852"/>
                <a:gd name="connsiteY3" fmla="*/ 733426 h 1466852"/>
                <a:gd name="connsiteX4" fmla="*/ 733426 w 1466852"/>
                <a:gd name="connsiteY4" fmla="*/ 0 h 1466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852" h="1466852">
                  <a:moveTo>
                    <a:pt x="733426" y="0"/>
                  </a:moveTo>
                  <a:cubicBezTo>
                    <a:pt x="1138486" y="0"/>
                    <a:pt x="1466852" y="328366"/>
                    <a:pt x="1466852" y="733426"/>
                  </a:cubicBezTo>
                  <a:cubicBezTo>
                    <a:pt x="1466852" y="1138486"/>
                    <a:pt x="1138486" y="1466852"/>
                    <a:pt x="733426" y="1466852"/>
                  </a:cubicBezTo>
                  <a:cubicBezTo>
                    <a:pt x="328366" y="1466852"/>
                    <a:pt x="0" y="1138486"/>
                    <a:pt x="0" y="733426"/>
                  </a:cubicBezTo>
                  <a:cubicBezTo>
                    <a:pt x="0" y="328366"/>
                    <a:pt x="328366" y="0"/>
                    <a:pt x="733426" y="0"/>
                  </a:cubicBezTo>
                  <a:close/>
                </a:path>
              </a:pathLst>
            </a:custGeom>
          </p:spPr>
        </p:pic>
        <p:grpSp>
          <p:nvGrpSpPr>
            <p:cNvPr id="6" name="Group 5">
              <a:extLst>
                <a:ext uri="{FF2B5EF4-FFF2-40B4-BE49-F238E27FC236}">
                  <a16:creationId xmlns:a16="http://schemas.microsoft.com/office/drawing/2014/main" id="{BABA42E8-49F2-47AE-AC39-1B38E7CD47D1}"/>
                </a:ext>
              </a:extLst>
            </p:cNvPr>
            <p:cNvGrpSpPr/>
            <p:nvPr/>
          </p:nvGrpSpPr>
          <p:grpSpPr>
            <a:xfrm>
              <a:off x="402033" y="1371600"/>
              <a:ext cx="11387935" cy="2057400"/>
              <a:chOff x="635000" y="2514600"/>
              <a:chExt cx="11387935" cy="2057400"/>
            </a:xfrm>
            <a:solidFill>
              <a:schemeClr val="bg2"/>
            </a:solidFill>
          </p:grpSpPr>
          <p:sp>
            <p:nvSpPr>
              <p:cNvPr id="5" name="Block Arc 4">
                <a:extLst>
                  <a:ext uri="{FF2B5EF4-FFF2-40B4-BE49-F238E27FC236}">
                    <a16:creationId xmlns:a16="http://schemas.microsoft.com/office/drawing/2014/main" id="{E05A2EAC-5D87-4A3C-B608-788832454F6A}"/>
                  </a:ext>
                </a:extLst>
              </p:cNvPr>
              <p:cNvSpPr/>
              <p:nvPr/>
            </p:nvSpPr>
            <p:spPr>
              <a:xfrm>
                <a:off x="635000"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1" name="Block Arc 40">
                <a:extLst>
                  <a:ext uri="{FF2B5EF4-FFF2-40B4-BE49-F238E27FC236}">
                    <a16:creationId xmlns:a16="http://schemas.microsoft.com/office/drawing/2014/main" id="{3ADEE8F5-8C72-4734-8276-79A693EFF560}"/>
                  </a:ext>
                </a:extLst>
              </p:cNvPr>
              <p:cNvSpPr/>
              <p:nvPr/>
            </p:nvSpPr>
            <p:spPr>
              <a:xfrm flipV="1">
                <a:off x="2501107"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2" name="Block Arc 41">
                <a:extLst>
                  <a:ext uri="{FF2B5EF4-FFF2-40B4-BE49-F238E27FC236}">
                    <a16:creationId xmlns:a16="http://schemas.microsoft.com/office/drawing/2014/main" id="{1B4A6EAC-EC68-4DC8-A0E3-125BFA5555EF}"/>
                  </a:ext>
                </a:extLst>
              </p:cNvPr>
              <p:cNvSpPr/>
              <p:nvPr/>
            </p:nvSpPr>
            <p:spPr>
              <a:xfrm>
                <a:off x="4367214"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3" name="Block Arc 42">
                <a:extLst>
                  <a:ext uri="{FF2B5EF4-FFF2-40B4-BE49-F238E27FC236}">
                    <a16:creationId xmlns:a16="http://schemas.microsoft.com/office/drawing/2014/main" id="{542F6556-AA24-4612-8A99-6608199EBE23}"/>
                  </a:ext>
                </a:extLst>
              </p:cNvPr>
              <p:cNvSpPr/>
              <p:nvPr/>
            </p:nvSpPr>
            <p:spPr>
              <a:xfrm flipV="1">
                <a:off x="6233321"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Block Arc 43">
                <a:extLst>
                  <a:ext uri="{FF2B5EF4-FFF2-40B4-BE49-F238E27FC236}">
                    <a16:creationId xmlns:a16="http://schemas.microsoft.com/office/drawing/2014/main" id="{79E50532-5C3D-431D-880A-5EBC77EC885C}"/>
                  </a:ext>
                </a:extLst>
              </p:cNvPr>
              <p:cNvSpPr/>
              <p:nvPr/>
            </p:nvSpPr>
            <p:spPr>
              <a:xfrm>
                <a:off x="8099428"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5" name="Block Arc 44">
                <a:extLst>
                  <a:ext uri="{FF2B5EF4-FFF2-40B4-BE49-F238E27FC236}">
                    <a16:creationId xmlns:a16="http://schemas.microsoft.com/office/drawing/2014/main" id="{BEB0E9FD-6967-4CEC-9D14-F6CE99E05BAE}"/>
                  </a:ext>
                </a:extLst>
              </p:cNvPr>
              <p:cNvSpPr/>
              <p:nvPr/>
            </p:nvSpPr>
            <p:spPr>
              <a:xfrm flipV="1">
                <a:off x="9965535" y="2514600"/>
                <a:ext cx="2057400" cy="2057400"/>
              </a:xfrm>
              <a:prstGeom prst="blockArc">
                <a:avLst>
                  <a:gd name="adj1" fmla="val 10800000"/>
                  <a:gd name="adj2" fmla="val 21565276"/>
                  <a:gd name="adj3" fmla="val 942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9" name="Oval 8">
              <a:extLst>
                <a:ext uri="{FF2B5EF4-FFF2-40B4-BE49-F238E27FC236}">
                  <a16:creationId xmlns:a16="http://schemas.microsoft.com/office/drawing/2014/main" id="{EEC86A20-A7EC-41C4-856F-5B1D4E5DC4E1}"/>
                </a:ext>
              </a:extLst>
            </p:cNvPr>
            <p:cNvSpPr/>
            <p:nvPr/>
          </p:nvSpPr>
          <p:spPr>
            <a:xfrm>
              <a:off x="783033" y="1752600"/>
              <a:ext cx="1295400" cy="129540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01</a:t>
              </a:r>
            </a:p>
          </p:txBody>
        </p:sp>
        <p:sp>
          <p:nvSpPr>
            <p:cNvPr id="101" name="Oval 100">
              <a:extLst>
                <a:ext uri="{FF2B5EF4-FFF2-40B4-BE49-F238E27FC236}">
                  <a16:creationId xmlns:a16="http://schemas.microsoft.com/office/drawing/2014/main" id="{6882D229-DD67-4DC4-A12A-AD5A8E32DBCE}"/>
                </a:ext>
              </a:extLst>
            </p:cNvPr>
            <p:cNvSpPr/>
            <p:nvPr/>
          </p:nvSpPr>
          <p:spPr>
            <a:xfrm>
              <a:off x="4510843" y="1750993"/>
              <a:ext cx="1295400" cy="129540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03</a:t>
              </a:r>
            </a:p>
          </p:txBody>
        </p:sp>
        <p:sp>
          <p:nvSpPr>
            <p:cNvPr id="102" name="Oval 101">
              <a:extLst>
                <a:ext uri="{FF2B5EF4-FFF2-40B4-BE49-F238E27FC236}">
                  <a16:creationId xmlns:a16="http://schemas.microsoft.com/office/drawing/2014/main" id="{D34A2E5A-3BD5-4BAD-ABCF-B71B107B734B}"/>
                </a:ext>
              </a:extLst>
            </p:cNvPr>
            <p:cNvSpPr/>
            <p:nvPr/>
          </p:nvSpPr>
          <p:spPr>
            <a:xfrm>
              <a:off x="8247461" y="1752600"/>
              <a:ext cx="1295400" cy="129540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05</a:t>
              </a:r>
            </a:p>
          </p:txBody>
        </p:sp>
        <p:sp>
          <p:nvSpPr>
            <p:cNvPr id="103" name="Oval 102">
              <a:extLst>
                <a:ext uri="{FF2B5EF4-FFF2-40B4-BE49-F238E27FC236}">
                  <a16:creationId xmlns:a16="http://schemas.microsoft.com/office/drawing/2014/main" id="{B455A350-5B0C-45B7-9546-A3BF6BEC1B39}"/>
                </a:ext>
              </a:extLst>
            </p:cNvPr>
            <p:cNvSpPr/>
            <p:nvPr/>
          </p:nvSpPr>
          <p:spPr>
            <a:xfrm>
              <a:off x="2649140" y="1752600"/>
              <a:ext cx="1295400" cy="1295400"/>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02</a:t>
              </a:r>
            </a:p>
          </p:txBody>
        </p:sp>
        <p:sp>
          <p:nvSpPr>
            <p:cNvPr id="104" name="Oval 103">
              <a:extLst>
                <a:ext uri="{FF2B5EF4-FFF2-40B4-BE49-F238E27FC236}">
                  <a16:creationId xmlns:a16="http://schemas.microsoft.com/office/drawing/2014/main" id="{ABCA804A-2C5B-42AC-A7B0-AE803EFDD58D}"/>
                </a:ext>
              </a:extLst>
            </p:cNvPr>
            <p:cNvSpPr/>
            <p:nvPr/>
          </p:nvSpPr>
          <p:spPr>
            <a:xfrm>
              <a:off x="6381354" y="1752600"/>
              <a:ext cx="1295400" cy="1295400"/>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04</a:t>
              </a:r>
            </a:p>
          </p:txBody>
        </p:sp>
        <p:sp>
          <p:nvSpPr>
            <p:cNvPr id="105" name="Oval 104">
              <a:extLst>
                <a:ext uri="{FF2B5EF4-FFF2-40B4-BE49-F238E27FC236}">
                  <a16:creationId xmlns:a16="http://schemas.microsoft.com/office/drawing/2014/main" id="{BDA77E72-5636-40E0-BE93-C9E3AB2D8E63}"/>
                </a:ext>
              </a:extLst>
            </p:cNvPr>
            <p:cNvSpPr/>
            <p:nvPr/>
          </p:nvSpPr>
          <p:spPr>
            <a:xfrm>
              <a:off x="10113567" y="1752600"/>
              <a:ext cx="1295400" cy="1295400"/>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06</a:t>
              </a:r>
            </a:p>
          </p:txBody>
        </p:sp>
      </p:grpSp>
      <p:sp>
        <p:nvSpPr>
          <p:cNvPr id="106" name="TextBox 105">
            <a:extLst>
              <a:ext uri="{FF2B5EF4-FFF2-40B4-BE49-F238E27FC236}">
                <a16:creationId xmlns:a16="http://schemas.microsoft.com/office/drawing/2014/main" id="{B6CFEAF7-DF24-4502-B09F-B9ED930BA8EA}"/>
              </a:ext>
            </a:extLst>
          </p:cNvPr>
          <p:cNvSpPr txBox="1"/>
          <p:nvPr/>
        </p:nvSpPr>
        <p:spPr>
          <a:xfrm>
            <a:off x="663802" y="4414166"/>
            <a:ext cx="1640483" cy="584775"/>
          </a:xfrm>
          <a:prstGeom prst="rect">
            <a:avLst/>
          </a:prstGeom>
          <a:noFill/>
        </p:spPr>
        <p:txBody>
          <a:bodyPr wrap="square" lIns="0" tIns="0" rIns="0" bIns="0" rtlCol="0">
            <a:spAutoFit/>
          </a:bodyPr>
          <a:lstStyle/>
          <a:p>
            <a:pPr algn="ctr"/>
            <a:r>
              <a:rPr lang="en-US" sz="2000" b="1" dirty="0"/>
              <a:t>INPUT</a:t>
            </a:r>
          </a:p>
          <a:p>
            <a:pPr algn="ctr"/>
            <a:r>
              <a:rPr lang="en-US" dirty="0"/>
              <a:t>Uploading Video</a:t>
            </a:r>
          </a:p>
        </p:txBody>
      </p:sp>
      <p:sp>
        <p:nvSpPr>
          <p:cNvPr id="107" name="TextBox 106">
            <a:extLst>
              <a:ext uri="{FF2B5EF4-FFF2-40B4-BE49-F238E27FC236}">
                <a16:creationId xmlns:a16="http://schemas.microsoft.com/office/drawing/2014/main" id="{EE13766A-2D85-40BE-88D6-39A62EB52895}"/>
              </a:ext>
            </a:extLst>
          </p:cNvPr>
          <p:cNvSpPr txBox="1"/>
          <p:nvPr/>
        </p:nvSpPr>
        <p:spPr>
          <a:xfrm>
            <a:off x="1908806" y="1461968"/>
            <a:ext cx="2776066" cy="861774"/>
          </a:xfrm>
          <a:prstGeom prst="rect">
            <a:avLst/>
          </a:prstGeom>
          <a:noFill/>
        </p:spPr>
        <p:txBody>
          <a:bodyPr wrap="square" lIns="0" tIns="0" rIns="0" bIns="0" rtlCol="0">
            <a:spAutoFit/>
          </a:bodyPr>
          <a:lstStyle/>
          <a:p>
            <a:pPr algn="ctr"/>
            <a:r>
              <a:rPr lang="en-US" sz="2000" b="1" dirty="0"/>
              <a:t>Preprocessing</a:t>
            </a:r>
          </a:p>
          <a:p>
            <a:pPr algn="ctr"/>
            <a:r>
              <a:rPr lang="en-US" dirty="0"/>
              <a:t>Analysis video and feeding frames to the model</a:t>
            </a:r>
          </a:p>
        </p:txBody>
      </p:sp>
      <p:sp>
        <p:nvSpPr>
          <p:cNvPr id="108" name="TextBox 107">
            <a:extLst>
              <a:ext uri="{FF2B5EF4-FFF2-40B4-BE49-F238E27FC236}">
                <a16:creationId xmlns:a16="http://schemas.microsoft.com/office/drawing/2014/main" id="{3A755773-45F6-4D38-B95A-7F243CE04B06}"/>
              </a:ext>
            </a:extLst>
          </p:cNvPr>
          <p:cNvSpPr txBox="1"/>
          <p:nvPr/>
        </p:nvSpPr>
        <p:spPr>
          <a:xfrm>
            <a:off x="3725198" y="4572345"/>
            <a:ext cx="2866687" cy="1107996"/>
          </a:xfrm>
          <a:prstGeom prst="rect">
            <a:avLst/>
          </a:prstGeom>
          <a:noFill/>
        </p:spPr>
        <p:txBody>
          <a:bodyPr wrap="square" lIns="0" tIns="0" rIns="0" bIns="0" rtlCol="0">
            <a:spAutoFit/>
          </a:bodyPr>
          <a:lstStyle/>
          <a:p>
            <a:pPr algn="ctr"/>
            <a:r>
              <a:rPr lang="en-US" b="1" dirty="0"/>
              <a:t>Inferencing Model</a:t>
            </a:r>
          </a:p>
          <a:p>
            <a:pPr algn="ctr"/>
            <a:r>
              <a:rPr lang="en-US" dirty="0"/>
              <a:t>Processed frames are fed to the Pre-Trained FCN model to obtain probability outputs</a:t>
            </a:r>
          </a:p>
        </p:txBody>
      </p:sp>
      <p:sp>
        <p:nvSpPr>
          <p:cNvPr id="109" name="TextBox 108">
            <a:extLst>
              <a:ext uri="{FF2B5EF4-FFF2-40B4-BE49-F238E27FC236}">
                <a16:creationId xmlns:a16="http://schemas.microsoft.com/office/drawing/2014/main" id="{3C1F7F04-F818-473C-812D-15443DA4AC28}"/>
              </a:ext>
            </a:extLst>
          </p:cNvPr>
          <p:cNvSpPr txBox="1"/>
          <p:nvPr/>
        </p:nvSpPr>
        <p:spPr>
          <a:xfrm>
            <a:off x="5400951" y="1324462"/>
            <a:ext cx="3256203" cy="1107996"/>
          </a:xfrm>
          <a:prstGeom prst="rect">
            <a:avLst/>
          </a:prstGeom>
          <a:noFill/>
        </p:spPr>
        <p:txBody>
          <a:bodyPr wrap="square" lIns="0" tIns="0" rIns="0" bIns="0" rtlCol="0">
            <a:spAutoFit/>
          </a:bodyPr>
          <a:lstStyle/>
          <a:p>
            <a:pPr algn="ctr"/>
            <a:r>
              <a:rPr lang="en-US" b="1" dirty="0"/>
              <a:t>Anomaly Detection</a:t>
            </a:r>
          </a:p>
          <a:p>
            <a:pPr algn="ctr"/>
            <a:r>
              <a:rPr lang="en-US" dirty="0"/>
              <a:t>Detect and extract’s main anomaly events through thresholding parameter</a:t>
            </a:r>
          </a:p>
        </p:txBody>
      </p:sp>
      <p:sp>
        <p:nvSpPr>
          <p:cNvPr id="110" name="TextBox 109">
            <a:extLst>
              <a:ext uri="{FF2B5EF4-FFF2-40B4-BE49-F238E27FC236}">
                <a16:creationId xmlns:a16="http://schemas.microsoft.com/office/drawing/2014/main" id="{CEDF992C-4984-4778-8859-EA22DD987627}"/>
              </a:ext>
            </a:extLst>
          </p:cNvPr>
          <p:cNvSpPr txBox="1"/>
          <p:nvPr/>
        </p:nvSpPr>
        <p:spPr>
          <a:xfrm>
            <a:off x="7574517" y="4377815"/>
            <a:ext cx="2641286" cy="1107996"/>
          </a:xfrm>
          <a:prstGeom prst="rect">
            <a:avLst/>
          </a:prstGeom>
          <a:noFill/>
        </p:spPr>
        <p:txBody>
          <a:bodyPr wrap="square" lIns="0" tIns="0" rIns="0" bIns="0" rtlCol="0">
            <a:spAutoFit/>
          </a:bodyPr>
          <a:lstStyle/>
          <a:p>
            <a:pPr algn="ctr"/>
            <a:r>
              <a:rPr lang="en-US" b="1" dirty="0"/>
              <a:t>Output</a:t>
            </a:r>
          </a:p>
          <a:p>
            <a:pPr algn="ctr"/>
            <a:r>
              <a:rPr lang="en-US" dirty="0"/>
              <a:t>Process video of anomaly frames and display on web page</a:t>
            </a:r>
          </a:p>
        </p:txBody>
      </p:sp>
      <p:sp>
        <p:nvSpPr>
          <p:cNvPr id="111" name="TextBox 110">
            <a:extLst>
              <a:ext uri="{FF2B5EF4-FFF2-40B4-BE49-F238E27FC236}">
                <a16:creationId xmlns:a16="http://schemas.microsoft.com/office/drawing/2014/main" id="{38F7824D-D52A-4E7E-BCD4-733B6B72B6F2}"/>
              </a:ext>
            </a:extLst>
          </p:cNvPr>
          <p:cNvSpPr txBox="1"/>
          <p:nvPr/>
        </p:nvSpPr>
        <p:spPr>
          <a:xfrm>
            <a:off x="9268693" y="1327488"/>
            <a:ext cx="2799537" cy="1107996"/>
          </a:xfrm>
          <a:prstGeom prst="rect">
            <a:avLst/>
          </a:prstGeom>
          <a:noFill/>
        </p:spPr>
        <p:txBody>
          <a:bodyPr wrap="square" lIns="0" tIns="0" rIns="0" bIns="0" rtlCol="0">
            <a:spAutoFit/>
          </a:bodyPr>
          <a:lstStyle/>
          <a:p>
            <a:pPr algn="ctr"/>
            <a:r>
              <a:rPr lang="en-US" b="1" dirty="0"/>
              <a:t>Generate Alert</a:t>
            </a:r>
          </a:p>
          <a:p>
            <a:pPr algn="ctr"/>
            <a:r>
              <a:rPr lang="en-US" dirty="0"/>
              <a:t>Transfer key evet anomaly snippets to Android Application </a:t>
            </a:r>
          </a:p>
        </p:txBody>
      </p:sp>
      <p:cxnSp>
        <p:nvCxnSpPr>
          <p:cNvPr id="32" name="Straight Connector 31">
            <a:extLst>
              <a:ext uri="{FF2B5EF4-FFF2-40B4-BE49-F238E27FC236}">
                <a16:creationId xmlns:a16="http://schemas.microsoft.com/office/drawing/2014/main" id="{29CC16DB-5E7E-4D38-924F-412CA9D0FC5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3B0D820-0FC0-4A4B-8F76-9F267D428420}"/>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4" name="Title 1">
            <a:extLst>
              <a:ext uri="{FF2B5EF4-FFF2-40B4-BE49-F238E27FC236}">
                <a16:creationId xmlns:a16="http://schemas.microsoft.com/office/drawing/2014/main" id="{9E300E5C-AD00-4A72-9C9D-DC4BA45F6484}"/>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Our Solution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sp>
        <p:nvSpPr>
          <p:cNvPr id="3" name="Date Placeholder 2">
            <a:extLst>
              <a:ext uri="{FF2B5EF4-FFF2-40B4-BE49-F238E27FC236}">
                <a16:creationId xmlns:a16="http://schemas.microsoft.com/office/drawing/2014/main" id="{7E20C053-E8EE-42D1-BAC1-BAE709AE12FE}"/>
              </a:ext>
            </a:extLst>
          </p:cNvPr>
          <p:cNvSpPr>
            <a:spLocks noGrp="1"/>
          </p:cNvSpPr>
          <p:nvPr>
            <p:ph type="dt" sz="half" idx="10"/>
          </p:nvPr>
        </p:nvSpPr>
        <p:spPr/>
        <p:txBody>
          <a:bodyPr/>
          <a:lstStyle/>
          <a:p>
            <a:fld id="{625BD417-9A8D-4D79-92E8-F531606FEDC1}" type="datetime1">
              <a:rPr lang="en-US" smtClean="0"/>
              <a:t>12/1/2020</a:t>
            </a:fld>
            <a:endParaRPr lang="en-US" dirty="0"/>
          </a:p>
        </p:txBody>
      </p:sp>
      <p:sp>
        <p:nvSpPr>
          <p:cNvPr id="4" name="Slide Number Placeholder 3">
            <a:extLst>
              <a:ext uri="{FF2B5EF4-FFF2-40B4-BE49-F238E27FC236}">
                <a16:creationId xmlns:a16="http://schemas.microsoft.com/office/drawing/2014/main" id="{8A185CE4-D395-44C4-B2E9-E94711FB3F19}"/>
              </a:ext>
            </a:extLst>
          </p:cNvPr>
          <p:cNvSpPr>
            <a:spLocks noGrp="1"/>
          </p:cNvSpPr>
          <p:nvPr>
            <p:ph type="sldNum" sz="quarter" idx="12"/>
          </p:nvPr>
        </p:nvSpPr>
        <p:spPr/>
        <p:txBody>
          <a:bodyPr/>
          <a:lstStyle/>
          <a:p>
            <a:fld id="{06FEDF93-2BFD-41CA-ABC7-B039102F3792}" type="slidenum">
              <a:rPr lang="en-US" smtClean="0"/>
              <a:t>6</a:t>
            </a:fld>
            <a:endParaRPr lang="en-US" dirty="0"/>
          </a:p>
        </p:txBody>
      </p:sp>
    </p:spTree>
    <p:extLst>
      <p:ext uri="{BB962C8B-B14F-4D97-AF65-F5344CB8AC3E}">
        <p14:creationId xmlns:p14="http://schemas.microsoft.com/office/powerpoint/2010/main" val="3501923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tx1">
                    <a:lumMod val="75000"/>
                    <a:lumOff val="25000"/>
                  </a:schemeClr>
                </a:solidFill>
              </a:rPr>
              <a:t>Features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Lst>
          </p:cNvPr>
          <p:cNvSpPr/>
          <p:nvPr/>
        </p:nvSpPr>
        <p:spPr>
          <a:xfrm rot="5400000">
            <a:off x="-197668" y="2673357"/>
            <a:ext cx="4336142"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Lst>
          </p:cNvPr>
          <p:cNvSpPr/>
          <p:nvPr/>
        </p:nvSpPr>
        <p:spPr>
          <a:xfrm rot="5400000">
            <a:off x="2618128" y="2673358"/>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Lst>
          </p:cNvPr>
          <p:cNvSpPr/>
          <p:nvPr/>
        </p:nvSpPr>
        <p:spPr>
          <a:xfrm rot="5400000">
            <a:off x="5312414" y="2673357"/>
            <a:ext cx="4336142"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1284603" y="3433280"/>
            <a:ext cx="1371600" cy="1354217"/>
          </a:xfrm>
          <a:prstGeom prst="rect">
            <a:avLst/>
          </a:prstGeom>
        </p:spPr>
        <p:txBody>
          <a:bodyPr wrap="square" lIns="0" tIns="0" rIns="0" bIns="0">
            <a:spAutoFit/>
          </a:bodyPr>
          <a:lstStyle/>
          <a:p>
            <a:pPr algn="ctr"/>
            <a:r>
              <a:rPr lang="en-US" b="1" dirty="0">
                <a:solidFill>
                  <a:schemeClr val="bg1"/>
                </a:solidFill>
              </a:rPr>
              <a:t>Can work with videos of any resolution and length</a:t>
            </a:r>
          </a:p>
          <a:p>
            <a:pPr algn="ctr"/>
            <a:endParaRPr lang="en-US" sz="1600" b="1" dirty="0">
              <a:solidFill>
                <a:schemeClr val="bg1"/>
              </a:solidFill>
            </a:endParaRPr>
          </a:p>
        </p:txBody>
      </p:sp>
      <p:sp>
        <p:nvSpPr>
          <p:cNvPr id="47" name="Rectangle 46">
            <a:extLst>
              <a:ext uri="{FF2B5EF4-FFF2-40B4-BE49-F238E27FC236}">
                <a16:creationId xmlns:a16="http://schemas.microsoft.com/office/drawing/2014/main" id="{1751D31D-3535-411D-8BAC-95CCC90AB185}"/>
              </a:ext>
            </a:extLst>
          </p:cNvPr>
          <p:cNvSpPr/>
          <p:nvPr/>
        </p:nvSpPr>
        <p:spPr>
          <a:xfrm>
            <a:off x="3990195" y="3279391"/>
            <a:ext cx="1572920" cy="1661993"/>
          </a:xfrm>
          <a:prstGeom prst="rect">
            <a:avLst/>
          </a:prstGeom>
        </p:spPr>
        <p:txBody>
          <a:bodyPr wrap="square" lIns="0" tIns="0" rIns="0" bIns="0">
            <a:spAutoFit/>
          </a:bodyPr>
          <a:lstStyle/>
          <a:p>
            <a:pPr algn="ctr"/>
            <a:r>
              <a:rPr lang="en-US" b="1" dirty="0">
                <a:solidFill>
                  <a:schemeClr val="bg1"/>
                </a:solidFill>
              </a:rPr>
              <a:t>Our application is running on CPU and providing high computational results</a:t>
            </a:r>
          </a:p>
        </p:txBody>
      </p:sp>
      <p:sp>
        <p:nvSpPr>
          <p:cNvPr id="48" name="Rectangle 47">
            <a:extLst>
              <a:ext uri="{FF2B5EF4-FFF2-40B4-BE49-F238E27FC236}">
                <a16:creationId xmlns:a16="http://schemas.microsoft.com/office/drawing/2014/main" id="{FA4D735A-8F75-4E2A-8F1A-CC303B0718BA}"/>
              </a:ext>
            </a:extLst>
          </p:cNvPr>
          <p:cNvSpPr/>
          <p:nvPr/>
        </p:nvSpPr>
        <p:spPr>
          <a:xfrm>
            <a:off x="6894344" y="3248612"/>
            <a:ext cx="1371600" cy="1723549"/>
          </a:xfrm>
          <a:prstGeom prst="rect">
            <a:avLst/>
          </a:prstGeom>
        </p:spPr>
        <p:txBody>
          <a:bodyPr wrap="square" lIns="0" tIns="0" rIns="0" bIns="0">
            <a:spAutoFit/>
          </a:bodyPr>
          <a:lstStyle/>
          <a:p>
            <a:pPr algn="ctr"/>
            <a:r>
              <a:rPr lang="en-US" sz="1600" b="1" dirty="0">
                <a:solidFill>
                  <a:schemeClr val="bg1"/>
                </a:solidFill>
              </a:rPr>
              <a:t>Model is integrated with flask server and starts processing as soon the video is uploaded</a:t>
            </a:r>
          </a:p>
        </p:txBody>
      </p:sp>
      <p:sp>
        <p:nvSpPr>
          <p:cNvPr id="57" name="Freeform 4344">
            <a:extLst>
              <a:ext uri="{FF2B5EF4-FFF2-40B4-BE49-F238E27FC236}">
                <a16:creationId xmlns:a16="http://schemas.microsoft.com/office/drawing/2014/main" id="{C131659B-1A41-4821-9349-1E69BBBB560E}"/>
              </a:ext>
            </a:extLst>
          </p:cNvPr>
          <p:cNvSpPr>
            <a:spLocks/>
          </p:cNvSpPr>
          <p:nvPr/>
        </p:nvSpPr>
        <p:spPr bwMode="auto">
          <a:xfrm>
            <a:off x="4594544" y="2518616"/>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67" name="Group 66">
            <a:extLst>
              <a:ext uri="{FF2B5EF4-FFF2-40B4-BE49-F238E27FC236}">
                <a16:creationId xmlns:a16="http://schemas.microsoft.com/office/drawing/2014/main" id="{201B668C-AA5F-454E-8E64-CEA32A839FB8}"/>
              </a:ext>
            </a:extLst>
          </p:cNvPr>
          <p:cNvGrpSpPr/>
          <p:nvPr/>
        </p:nvGrpSpPr>
        <p:grpSpPr>
          <a:xfrm>
            <a:off x="7289261" y="246650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7" name="Picture 6">
            <a:extLst>
              <a:ext uri="{FF2B5EF4-FFF2-40B4-BE49-F238E27FC236}">
                <a16:creationId xmlns:a16="http://schemas.microsoft.com/office/drawing/2014/main" id="{745CEE65-7A8B-4C8F-893B-E1829450174D}"/>
              </a:ext>
            </a:extLst>
          </p:cNvPr>
          <p:cNvPicPr>
            <a:picLocks noChangeAspect="1"/>
          </p:cNvPicPr>
          <p:nvPr/>
        </p:nvPicPr>
        <p:blipFill>
          <a:blip r:embed="rId2"/>
          <a:stretch>
            <a:fillRect/>
          </a:stretch>
        </p:blipFill>
        <p:spPr>
          <a:xfrm>
            <a:off x="1759892" y="2518616"/>
            <a:ext cx="347502" cy="231668"/>
          </a:xfrm>
          <a:prstGeom prst="rect">
            <a:avLst/>
          </a:prstGeom>
        </p:spPr>
      </p:pic>
      <p:sp>
        <p:nvSpPr>
          <p:cNvPr id="20" name="Trapezoid 19">
            <a:extLst>
              <a:ext uri="{FF2B5EF4-FFF2-40B4-BE49-F238E27FC236}">
                <a16:creationId xmlns:a16="http://schemas.microsoft.com/office/drawing/2014/main" id="{7518BBE5-EB51-47C4-A810-CFA4268D529F}"/>
              </a:ext>
            </a:extLst>
          </p:cNvPr>
          <p:cNvSpPr/>
          <p:nvPr/>
        </p:nvSpPr>
        <p:spPr>
          <a:xfrm rot="5400000">
            <a:off x="8193320" y="2673358"/>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16EE0DEF-6A26-4888-8046-9166DDD84E3C}"/>
              </a:ext>
            </a:extLst>
          </p:cNvPr>
          <p:cNvSpPr/>
          <p:nvPr/>
        </p:nvSpPr>
        <p:spPr>
          <a:xfrm>
            <a:off x="9552373" y="3308243"/>
            <a:ext cx="1606858" cy="1477328"/>
          </a:xfrm>
          <a:prstGeom prst="rect">
            <a:avLst/>
          </a:prstGeom>
        </p:spPr>
        <p:txBody>
          <a:bodyPr wrap="square" lIns="0" tIns="0" rIns="0" bIns="0">
            <a:spAutoFit/>
          </a:bodyPr>
          <a:lstStyle/>
          <a:p>
            <a:pPr algn="ctr"/>
            <a:r>
              <a:rPr lang="en-US" sz="1600" b="1" dirty="0">
                <a:solidFill>
                  <a:schemeClr val="bg1"/>
                </a:solidFill>
              </a:rPr>
              <a:t>Run detection frame by frame(of uploaded video) and saves the output frames as well</a:t>
            </a:r>
          </a:p>
        </p:txBody>
      </p:sp>
      <p:pic>
        <p:nvPicPr>
          <p:cNvPr id="15" name="Graphic 14" descr="Workflow">
            <a:extLst>
              <a:ext uri="{FF2B5EF4-FFF2-40B4-BE49-F238E27FC236}">
                <a16:creationId xmlns:a16="http://schemas.microsoft.com/office/drawing/2014/main" id="{CA8F1C00-E38D-4C19-8A76-29E0AA2B58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072866" y="2357688"/>
            <a:ext cx="555871" cy="555871"/>
          </a:xfrm>
          <a:prstGeom prst="rect">
            <a:avLst/>
          </a:prstGeom>
        </p:spPr>
      </p:pic>
      <p:sp>
        <p:nvSpPr>
          <p:cNvPr id="5" name="Date Placeholder 4">
            <a:extLst>
              <a:ext uri="{FF2B5EF4-FFF2-40B4-BE49-F238E27FC236}">
                <a16:creationId xmlns:a16="http://schemas.microsoft.com/office/drawing/2014/main" id="{EBDC64F5-D12C-43A3-AE94-BFA13B387E0B}"/>
              </a:ext>
            </a:extLst>
          </p:cNvPr>
          <p:cNvSpPr>
            <a:spLocks noGrp="1"/>
          </p:cNvSpPr>
          <p:nvPr>
            <p:ph type="dt" sz="half" idx="10"/>
          </p:nvPr>
        </p:nvSpPr>
        <p:spPr/>
        <p:txBody>
          <a:bodyPr/>
          <a:lstStyle/>
          <a:p>
            <a:fld id="{602522D0-69F0-455E-83D5-D7E3E6DD8C88}" type="datetime1">
              <a:rPr lang="en-US" smtClean="0"/>
              <a:t>12/1/2020</a:t>
            </a:fld>
            <a:endParaRPr lang="en-US" dirty="0"/>
          </a:p>
        </p:txBody>
      </p:sp>
      <p:sp>
        <p:nvSpPr>
          <p:cNvPr id="6" name="Slide Number Placeholder 5">
            <a:extLst>
              <a:ext uri="{FF2B5EF4-FFF2-40B4-BE49-F238E27FC236}">
                <a16:creationId xmlns:a16="http://schemas.microsoft.com/office/drawing/2014/main" id="{97CAD6C2-8054-4352-9D93-AD2DE876E6B3}"/>
              </a:ext>
            </a:extLst>
          </p:cNvPr>
          <p:cNvSpPr>
            <a:spLocks noGrp="1"/>
          </p:cNvSpPr>
          <p:nvPr>
            <p:ph type="sldNum" sz="quarter" idx="12"/>
          </p:nvPr>
        </p:nvSpPr>
        <p:spPr/>
        <p:txBody>
          <a:bodyPr/>
          <a:lstStyle/>
          <a:p>
            <a:fld id="{06FEDF93-2BFD-41CA-ABC7-B039102F3792}" type="slidenum">
              <a:rPr lang="en-US" smtClean="0"/>
              <a:t>7</a:t>
            </a:fld>
            <a:endParaRPr lang="en-US" dirty="0"/>
          </a:p>
        </p:txBody>
      </p:sp>
    </p:spTree>
    <p:extLst>
      <p:ext uri="{BB962C8B-B14F-4D97-AF65-F5344CB8AC3E}">
        <p14:creationId xmlns:p14="http://schemas.microsoft.com/office/powerpoint/2010/main" val="8225691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tx1">
                    <a:lumMod val="75000"/>
                    <a:lumOff val="25000"/>
                  </a:schemeClr>
                </a:solidFill>
              </a:rPr>
              <a:t>CONSTRAINTS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Lst>
          </p:cNvPr>
          <p:cNvSpPr/>
          <p:nvPr/>
        </p:nvSpPr>
        <p:spPr>
          <a:xfrm rot="5400000">
            <a:off x="-197668" y="2673357"/>
            <a:ext cx="4336142"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Lst>
          </p:cNvPr>
          <p:cNvSpPr/>
          <p:nvPr/>
        </p:nvSpPr>
        <p:spPr>
          <a:xfrm rot="5400000">
            <a:off x="2618128" y="2673358"/>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Lst>
          </p:cNvPr>
          <p:cNvSpPr/>
          <p:nvPr/>
        </p:nvSpPr>
        <p:spPr>
          <a:xfrm rot="5400000">
            <a:off x="5312414" y="2673357"/>
            <a:ext cx="4336142" cy="2044685"/>
          </a:xfrm>
          <a:prstGeom prst="trapezoid">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1247843" y="3178049"/>
            <a:ext cx="1371600" cy="1938992"/>
          </a:xfrm>
          <a:prstGeom prst="rect">
            <a:avLst/>
          </a:prstGeom>
        </p:spPr>
        <p:txBody>
          <a:bodyPr wrap="square" lIns="0" tIns="0" rIns="0" bIns="0">
            <a:spAutoFit/>
          </a:bodyPr>
          <a:lstStyle/>
          <a:p>
            <a:pPr algn="ctr"/>
            <a:r>
              <a:rPr lang="en-IE" sz="1800" dirty="0">
                <a:solidFill>
                  <a:schemeClr val="bg1"/>
                </a:solidFill>
                <a:effectLst/>
                <a:ea typeface="Times New Roman" panose="02020603050405020304" pitchFamily="18" charset="0"/>
              </a:rPr>
              <a:t>Accuracy of detection depends upon the quality of the dataset available.</a:t>
            </a:r>
            <a:endParaRPr lang="en-US" sz="1600" b="1" dirty="0">
              <a:solidFill>
                <a:schemeClr val="bg1"/>
              </a:solidFill>
            </a:endParaRPr>
          </a:p>
        </p:txBody>
      </p:sp>
      <p:sp>
        <p:nvSpPr>
          <p:cNvPr id="47" name="Rectangle 46">
            <a:extLst>
              <a:ext uri="{FF2B5EF4-FFF2-40B4-BE49-F238E27FC236}">
                <a16:creationId xmlns:a16="http://schemas.microsoft.com/office/drawing/2014/main" id="{1751D31D-3535-411D-8BAC-95CCC90AB185}"/>
              </a:ext>
            </a:extLst>
          </p:cNvPr>
          <p:cNvSpPr/>
          <p:nvPr/>
        </p:nvSpPr>
        <p:spPr>
          <a:xfrm>
            <a:off x="3941686" y="3279391"/>
            <a:ext cx="1680236" cy="1107996"/>
          </a:xfrm>
          <a:prstGeom prst="rect">
            <a:avLst/>
          </a:prstGeom>
        </p:spPr>
        <p:txBody>
          <a:bodyPr wrap="square" lIns="0" tIns="0" rIns="0" bIns="0">
            <a:spAutoFit/>
          </a:bodyPr>
          <a:lstStyle/>
          <a:p>
            <a:pPr marL="0" marR="0" algn="just">
              <a:spcBef>
                <a:spcPts val="600"/>
              </a:spcBef>
              <a:spcAft>
                <a:spcPts val="1200"/>
              </a:spcAft>
            </a:pPr>
            <a:r>
              <a:rPr lang="en-IE" sz="1800" dirty="0">
                <a:solidFill>
                  <a:schemeClr val="bg1"/>
                </a:solidFill>
                <a:effectLst/>
                <a:ea typeface="Times New Roman" panose="02020603050405020304" pitchFamily="18" charset="0"/>
              </a:rPr>
              <a:t>Compatibility issues may arise during the model deployment</a:t>
            </a:r>
            <a:endParaRPr lang="en-US" sz="1800" dirty="0">
              <a:solidFill>
                <a:schemeClr val="bg1"/>
              </a:solidFill>
              <a:effectLst/>
              <a:ea typeface="Times New Roman" panose="02020603050405020304" pitchFamily="18" charset="0"/>
            </a:endParaRPr>
          </a:p>
        </p:txBody>
      </p:sp>
      <p:sp>
        <p:nvSpPr>
          <p:cNvPr id="48" name="Rectangle 47">
            <a:extLst>
              <a:ext uri="{FF2B5EF4-FFF2-40B4-BE49-F238E27FC236}">
                <a16:creationId xmlns:a16="http://schemas.microsoft.com/office/drawing/2014/main" id="{FA4D735A-8F75-4E2A-8F1A-CC303B0718BA}"/>
              </a:ext>
            </a:extLst>
          </p:cNvPr>
          <p:cNvSpPr/>
          <p:nvPr/>
        </p:nvSpPr>
        <p:spPr>
          <a:xfrm>
            <a:off x="6802080" y="3178049"/>
            <a:ext cx="1371600" cy="1661993"/>
          </a:xfrm>
          <a:prstGeom prst="rect">
            <a:avLst/>
          </a:prstGeom>
        </p:spPr>
        <p:txBody>
          <a:bodyPr wrap="square" lIns="0" tIns="0" rIns="0" bIns="0">
            <a:spAutoFit/>
          </a:bodyPr>
          <a:lstStyle/>
          <a:p>
            <a:pPr algn="ctr"/>
            <a:r>
              <a:rPr lang="en-IE" sz="1800" dirty="0">
                <a:solidFill>
                  <a:schemeClr val="bg1"/>
                </a:solidFill>
                <a:effectLst/>
                <a:ea typeface="Times New Roman" panose="02020603050405020304" pitchFamily="18" charset="0"/>
              </a:rPr>
              <a:t>API connectivity is complex while the application development</a:t>
            </a:r>
            <a:endParaRPr lang="en-US" sz="1600" b="1" dirty="0">
              <a:solidFill>
                <a:schemeClr val="bg1"/>
              </a:solidFill>
            </a:endParaRPr>
          </a:p>
        </p:txBody>
      </p:sp>
      <p:sp>
        <p:nvSpPr>
          <p:cNvPr id="57" name="Freeform 4344">
            <a:extLst>
              <a:ext uri="{FF2B5EF4-FFF2-40B4-BE49-F238E27FC236}">
                <a16:creationId xmlns:a16="http://schemas.microsoft.com/office/drawing/2014/main" id="{C131659B-1A41-4821-9349-1E69BBBB560E}"/>
              </a:ext>
            </a:extLst>
          </p:cNvPr>
          <p:cNvSpPr>
            <a:spLocks/>
          </p:cNvSpPr>
          <p:nvPr/>
        </p:nvSpPr>
        <p:spPr bwMode="auto">
          <a:xfrm>
            <a:off x="4594544" y="2518616"/>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67" name="Group 66">
            <a:extLst>
              <a:ext uri="{FF2B5EF4-FFF2-40B4-BE49-F238E27FC236}">
                <a16:creationId xmlns:a16="http://schemas.microsoft.com/office/drawing/2014/main" id="{201B668C-AA5F-454E-8E64-CEA32A839FB8}"/>
              </a:ext>
            </a:extLst>
          </p:cNvPr>
          <p:cNvGrpSpPr/>
          <p:nvPr/>
        </p:nvGrpSpPr>
        <p:grpSpPr>
          <a:xfrm>
            <a:off x="7289261" y="246650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7" name="Picture 6">
            <a:extLst>
              <a:ext uri="{FF2B5EF4-FFF2-40B4-BE49-F238E27FC236}">
                <a16:creationId xmlns:a16="http://schemas.microsoft.com/office/drawing/2014/main" id="{745CEE65-7A8B-4C8F-893B-E1829450174D}"/>
              </a:ext>
            </a:extLst>
          </p:cNvPr>
          <p:cNvPicPr>
            <a:picLocks noChangeAspect="1"/>
          </p:cNvPicPr>
          <p:nvPr/>
        </p:nvPicPr>
        <p:blipFill>
          <a:blip r:embed="rId2"/>
          <a:stretch>
            <a:fillRect/>
          </a:stretch>
        </p:blipFill>
        <p:spPr>
          <a:xfrm>
            <a:off x="1759892" y="2518616"/>
            <a:ext cx="347502" cy="231668"/>
          </a:xfrm>
          <a:prstGeom prst="rect">
            <a:avLst/>
          </a:prstGeom>
        </p:spPr>
      </p:pic>
      <p:sp>
        <p:nvSpPr>
          <p:cNvPr id="20" name="Trapezoid 19">
            <a:extLst>
              <a:ext uri="{FF2B5EF4-FFF2-40B4-BE49-F238E27FC236}">
                <a16:creationId xmlns:a16="http://schemas.microsoft.com/office/drawing/2014/main" id="{7518BBE5-EB51-47C4-A810-CFA4268D529F}"/>
              </a:ext>
            </a:extLst>
          </p:cNvPr>
          <p:cNvSpPr/>
          <p:nvPr/>
        </p:nvSpPr>
        <p:spPr>
          <a:xfrm rot="5400000">
            <a:off x="8193320" y="2673358"/>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16EE0DEF-6A26-4888-8046-9166DDD84E3C}"/>
              </a:ext>
            </a:extLst>
          </p:cNvPr>
          <p:cNvSpPr/>
          <p:nvPr/>
        </p:nvSpPr>
        <p:spPr>
          <a:xfrm>
            <a:off x="9547372" y="3091278"/>
            <a:ext cx="1606858" cy="2215991"/>
          </a:xfrm>
          <a:prstGeom prst="rect">
            <a:avLst/>
          </a:prstGeom>
        </p:spPr>
        <p:txBody>
          <a:bodyPr wrap="square" lIns="0" tIns="0" rIns="0" bIns="0">
            <a:spAutoFit/>
          </a:bodyPr>
          <a:lstStyle/>
          <a:p>
            <a:pPr algn="ctr"/>
            <a:r>
              <a:rPr lang="en-IE" sz="1800" dirty="0">
                <a:solidFill>
                  <a:schemeClr val="bg1"/>
                </a:solidFill>
                <a:effectLst/>
                <a:ea typeface="Times New Roman" panose="02020603050405020304" pitchFamily="18" charset="0"/>
              </a:rPr>
              <a:t>The video stream angle should be accurate enough so that violations can be detected properly</a:t>
            </a:r>
            <a:endParaRPr lang="en-US" sz="1600" b="1" dirty="0">
              <a:solidFill>
                <a:schemeClr val="bg1"/>
              </a:solidFill>
            </a:endParaRPr>
          </a:p>
        </p:txBody>
      </p:sp>
      <p:pic>
        <p:nvPicPr>
          <p:cNvPr id="15" name="Graphic 14" descr="Workflow">
            <a:extLst>
              <a:ext uri="{FF2B5EF4-FFF2-40B4-BE49-F238E27FC236}">
                <a16:creationId xmlns:a16="http://schemas.microsoft.com/office/drawing/2014/main" id="{CA8F1C00-E38D-4C19-8A76-29E0AA2B58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072866" y="2357688"/>
            <a:ext cx="555871" cy="555871"/>
          </a:xfrm>
          <a:prstGeom prst="rect">
            <a:avLst/>
          </a:prstGeom>
        </p:spPr>
      </p:pic>
      <p:sp>
        <p:nvSpPr>
          <p:cNvPr id="5" name="Date Placeholder 4">
            <a:extLst>
              <a:ext uri="{FF2B5EF4-FFF2-40B4-BE49-F238E27FC236}">
                <a16:creationId xmlns:a16="http://schemas.microsoft.com/office/drawing/2014/main" id="{48886CEC-A021-4FA3-B920-647E31133657}"/>
              </a:ext>
            </a:extLst>
          </p:cNvPr>
          <p:cNvSpPr>
            <a:spLocks noGrp="1"/>
          </p:cNvSpPr>
          <p:nvPr>
            <p:ph type="dt" sz="half" idx="10"/>
          </p:nvPr>
        </p:nvSpPr>
        <p:spPr/>
        <p:txBody>
          <a:bodyPr/>
          <a:lstStyle/>
          <a:p>
            <a:fld id="{0075AB9C-4F85-43AA-AB5B-11EC1B7D2123}" type="datetime1">
              <a:rPr lang="en-US" smtClean="0"/>
              <a:t>12/1/2020</a:t>
            </a:fld>
            <a:endParaRPr lang="en-US" dirty="0"/>
          </a:p>
        </p:txBody>
      </p:sp>
      <p:sp>
        <p:nvSpPr>
          <p:cNvPr id="6" name="Slide Number Placeholder 5">
            <a:extLst>
              <a:ext uri="{FF2B5EF4-FFF2-40B4-BE49-F238E27FC236}">
                <a16:creationId xmlns:a16="http://schemas.microsoft.com/office/drawing/2014/main" id="{41757F1B-B3DC-459F-BB59-6FECF04CAB9D}"/>
              </a:ext>
            </a:extLst>
          </p:cNvPr>
          <p:cNvSpPr>
            <a:spLocks noGrp="1"/>
          </p:cNvSpPr>
          <p:nvPr>
            <p:ph type="sldNum" sz="quarter" idx="12"/>
          </p:nvPr>
        </p:nvSpPr>
        <p:spPr/>
        <p:txBody>
          <a:bodyPr/>
          <a:lstStyle/>
          <a:p>
            <a:fld id="{06FEDF93-2BFD-41CA-ABC7-B039102F3792}" type="slidenum">
              <a:rPr lang="en-US" smtClean="0"/>
              <a:t>8</a:t>
            </a:fld>
            <a:endParaRPr lang="en-US" dirty="0"/>
          </a:p>
        </p:txBody>
      </p:sp>
    </p:spTree>
    <p:extLst>
      <p:ext uri="{BB962C8B-B14F-4D97-AF65-F5344CB8AC3E}">
        <p14:creationId xmlns:p14="http://schemas.microsoft.com/office/powerpoint/2010/main" val="1122485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29CC16DB-5E7E-4D38-924F-412CA9D0FC5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3B0D820-0FC0-4A4B-8F76-9F267D428420}"/>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4" name="Title 1">
            <a:extLst>
              <a:ext uri="{FF2B5EF4-FFF2-40B4-BE49-F238E27FC236}">
                <a16:creationId xmlns:a16="http://schemas.microsoft.com/office/drawing/2014/main" id="{9E300E5C-AD00-4A72-9C9D-DC4BA45F6484}"/>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Tasks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sp>
        <p:nvSpPr>
          <p:cNvPr id="35" name="Oval 34">
            <a:extLst>
              <a:ext uri="{FF2B5EF4-FFF2-40B4-BE49-F238E27FC236}">
                <a16:creationId xmlns:a16="http://schemas.microsoft.com/office/drawing/2014/main" id="{78A4EAB8-7292-424F-9F2E-643B3B4A9CAE}"/>
              </a:ext>
            </a:extLst>
          </p:cNvPr>
          <p:cNvSpPr/>
          <p:nvPr/>
        </p:nvSpPr>
        <p:spPr>
          <a:xfrm>
            <a:off x="4664577" y="2118811"/>
            <a:ext cx="2681613" cy="2681613"/>
          </a:xfrm>
          <a:prstGeom prst="ellipse">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36" name="Freeform 5">
            <a:extLst>
              <a:ext uri="{FF2B5EF4-FFF2-40B4-BE49-F238E27FC236}">
                <a16:creationId xmlns:a16="http://schemas.microsoft.com/office/drawing/2014/main" id="{90FAD740-2314-4B0B-A791-52F218282619}"/>
              </a:ext>
            </a:extLst>
          </p:cNvPr>
          <p:cNvSpPr>
            <a:spLocks/>
          </p:cNvSpPr>
          <p:nvPr/>
        </p:nvSpPr>
        <p:spPr bwMode="auto">
          <a:xfrm>
            <a:off x="6030067" y="1669523"/>
            <a:ext cx="1264444" cy="1766888"/>
          </a:xfrm>
          <a:custGeom>
            <a:avLst/>
            <a:gdLst>
              <a:gd name="T0" fmla="*/ 415 w 2830"/>
              <a:gd name="T1" fmla="*/ 0 h 3942"/>
              <a:gd name="T2" fmla="*/ 2830 w 2830"/>
              <a:gd name="T3" fmla="*/ 1167 h 3942"/>
              <a:gd name="T4" fmla="*/ 0 w 2830"/>
              <a:gd name="T5" fmla="*/ 3942 h 3942"/>
              <a:gd name="T6" fmla="*/ 415 w 2830"/>
              <a:gd name="T7" fmla="*/ 0 h 3942"/>
            </a:gdLst>
            <a:ahLst/>
            <a:cxnLst>
              <a:cxn ang="0">
                <a:pos x="T0" y="T1"/>
              </a:cxn>
              <a:cxn ang="0">
                <a:pos x="T2" y="T3"/>
              </a:cxn>
              <a:cxn ang="0">
                <a:pos x="T4" y="T5"/>
              </a:cxn>
              <a:cxn ang="0">
                <a:pos x="T6" y="T7"/>
              </a:cxn>
            </a:cxnLst>
            <a:rect l="0" t="0" r="r" b="b"/>
            <a:pathLst>
              <a:path w="2830" h="3942">
                <a:moveTo>
                  <a:pt x="415" y="0"/>
                </a:moveTo>
                <a:cubicBezTo>
                  <a:pt x="1331" y="97"/>
                  <a:pt x="2185" y="509"/>
                  <a:pt x="2830" y="1167"/>
                </a:cubicBezTo>
                <a:lnTo>
                  <a:pt x="0" y="3942"/>
                </a:lnTo>
                <a:lnTo>
                  <a:pt x="415" y="0"/>
                </a:lnTo>
                <a:close/>
              </a:path>
            </a:pathLst>
          </a:custGeom>
          <a:solidFill>
            <a:srgbClr val="3A5C84"/>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7">
            <a:extLst>
              <a:ext uri="{FF2B5EF4-FFF2-40B4-BE49-F238E27FC236}">
                <a16:creationId xmlns:a16="http://schemas.microsoft.com/office/drawing/2014/main" id="{EF161433-5599-4DB6-9527-FA08F1C1238B}"/>
              </a:ext>
            </a:extLst>
          </p:cNvPr>
          <p:cNvSpPr>
            <a:spLocks/>
          </p:cNvSpPr>
          <p:nvPr/>
        </p:nvSpPr>
        <p:spPr bwMode="auto">
          <a:xfrm>
            <a:off x="6005384" y="2502961"/>
            <a:ext cx="1807369" cy="1172766"/>
          </a:xfrm>
          <a:custGeom>
            <a:avLst/>
            <a:gdLst>
              <a:gd name="T0" fmla="*/ 3340 w 4046"/>
              <a:gd name="T1" fmla="*/ 0 h 2616"/>
              <a:gd name="T2" fmla="*/ 3934 w 4046"/>
              <a:gd name="T3" fmla="*/ 2616 h 2616"/>
              <a:gd name="T4" fmla="*/ 0 w 4046"/>
              <a:gd name="T5" fmla="*/ 2134 h 2616"/>
              <a:gd name="T6" fmla="*/ 3340 w 4046"/>
              <a:gd name="T7" fmla="*/ 0 h 2616"/>
            </a:gdLst>
            <a:ahLst/>
            <a:cxnLst>
              <a:cxn ang="0">
                <a:pos x="T0" y="T1"/>
              </a:cxn>
              <a:cxn ang="0">
                <a:pos x="T2" y="T3"/>
              </a:cxn>
              <a:cxn ang="0">
                <a:pos x="T4" y="T5"/>
              </a:cxn>
              <a:cxn ang="0">
                <a:pos x="T6" y="T7"/>
              </a:cxn>
            </a:cxnLst>
            <a:rect l="0" t="0" r="r" b="b"/>
            <a:pathLst>
              <a:path w="4046" h="2616">
                <a:moveTo>
                  <a:pt x="3340" y="0"/>
                </a:moveTo>
                <a:cubicBezTo>
                  <a:pt x="3836" y="777"/>
                  <a:pt x="4046" y="1702"/>
                  <a:pt x="3934" y="2616"/>
                </a:cubicBezTo>
                <a:lnTo>
                  <a:pt x="0" y="2134"/>
                </a:lnTo>
                <a:lnTo>
                  <a:pt x="3340" y="0"/>
                </a:lnTo>
                <a:close/>
              </a:path>
            </a:pathLst>
          </a:custGeom>
          <a:solidFill>
            <a:srgbClr val="4CC1EF"/>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9">
            <a:extLst>
              <a:ext uri="{FF2B5EF4-FFF2-40B4-BE49-F238E27FC236}">
                <a16:creationId xmlns:a16="http://schemas.microsoft.com/office/drawing/2014/main" id="{2873F890-07F4-4940-A81B-4BD6C7E5303D}"/>
              </a:ext>
            </a:extLst>
          </p:cNvPr>
          <p:cNvSpPr>
            <a:spLocks/>
          </p:cNvSpPr>
          <p:nvPr/>
        </p:nvSpPr>
        <p:spPr bwMode="auto">
          <a:xfrm>
            <a:off x="6005384" y="3459033"/>
            <a:ext cx="1675210" cy="1514475"/>
          </a:xfrm>
          <a:custGeom>
            <a:avLst/>
            <a:gdLst>
              <a:gd name="T0" fmla="*/ 3751 w 3751"/>
              <a:gd name="T1" fmla="*/ 1281 h 3376"/>
              <a:gd name="T2" fmla="*/ 2076 w 3751"/>
              <a:gd name="T3" fmla="*/ 3376 h 3376"/>
              <a:gd name="T4" fmla="*/ 0 w 3751"/>
              <a:gd name="T5" fmla="*/ 0 h 3376"/>
              <a:gd name="T6" fmla="*/ 3751 w 3751"/>
              <a:gd name="T7" fmla="*/ 1281 h 3376"/>
            </a:gdLst>
            <a:ahLst/>
            <a:cxnLst>
              <a:cxn ang="0">
                <a:pos x="T0" y="T1"/>
              </a:cxn>
              <a:cxn ang="0">
                <a:pos x="T2" y="T3"/>
              </a:cxn>
              <a:cxn ang="0">
                <a:pos x="T4" y="T5"/>
              </a:cxn>
              <a:cxn ang="0">
                <a:pos x="T6" y="T7"/>
              </a:cxn>
            </a:cxnLst>
            <a:rect l="0" t="0" r="r" b="b"/>
            <a:pathLst>
              <a:path w="3751" h="3376">
                <a:moveTo>
                  <a:pt x="3751" y="1281"/>
                </a:moveTo>
                <a:cubicBezTo>
                  <a:pt x="3453" y="2153"/>
                  <a:pt x="2861" y="2893"/>
                  <a:pt x="2076" y="3376"/>
                </a:cubicBezTo>
                <a:lnTo>
                  <a:pt x="0" y="0"/>
                </a:lnTo>
                <a:lnTo>
                  <a:pt x="3751" y="1281"/>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11">
            <a:extLst>
              <a:ext uri="{FF2B5EF4-FFF2-40B4-BE49-F238E27FC236}">
                <a16:creationId xmlns:a16="http://schemas.microsoft.com/office/drawing/2014/main" id="{2A6AE7CA-CE5F-4C1E-9648-62DCE5E9AE05}"/>
              </a:ext>
            </a:extLst>
          </p:cNvPr>
          <p:cNvSpPr>
            <a:spLocks/>
          </p:cNvSpPr>
          <p:nvPr/>
        </p:nvSpPr>
        <p:spPr bwMode="auto">
          <a:xfrm>
            <a:off x="5404119" y="3459033"/>
            <a:ext cx="1198960" cy="1812131"/>
          </a:xfrm>
          <a:custGeom>
            <a:avLst/>
            <a:gdLst>
              <a:gd name="T0" fmla="*/ 2682 w 2682"/>
              <a:gd name="T1" fmla="*/ 3731 h 4041"/>
              <a:gd name="T2" fmla="*/ 0 w 2682"/>
              <a:gd name="T3" fmla="*/ 3728 h 4041"/>
              <a:gd name="T4" fmla="*/ 1345 w 2682"/>
              <a:gd name="T5" fmla="*/ 0 h 4041"/>
              <a:gd name="T6" fmla="*/ 2682 w 2682"/>
              <a:gd name="T7" fmla="*/ 3731 h 4041"/>
            </a:gdLst>
            <a:ahLst/>
            <a:cxnLst>
              <a:cxn ang="0">
                <a:pos x="T0" y="T1"/>
              </a:cxn>
              <a:cxn ang="0">
                <a:pos x="T2" y="T3"/>
              </a:cxn>
              <a:cxn ang="0">
                <a:pos x="T4" y="T5"/>
              </a:cxn>
              <a:cxn ang="0">
                <a:pos x="T6" y="T7"/>
              </a:cxn>
            </a:cxnLst>
            <a:rect l="0" t="0" r="r" b="b"/>
            <a:pathLst>
              <a:path w="2682" h="4041">
                <a:moveTo>
                  <a:pt x="2682" y="3731"/>
                </a:moveTo>
                <a:cubicBezTo>
                  <a:pt x="1815" y="4041"/>
                  <a:pt x="867" y="4040"/>
                  <a:pt x="0" y="3728"/>
                </a:cubicBezTo>
                <a:lnTo>
                  <a:pt x="1345" y="0"/>
                </a:lnTo>
                <a:lnTo>
                  <a:pt x="2682" y="3731"/>
                </a:lnTo>
                <a:close/>
              </a:path>
            </a:pathLst>
          </a:custGeom>
          <a:solidFill>
            <a:srgbClr val="23374F"/>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13">
            <a:extLst>
              <a:ext uri="{FF2B5EF4-FFF2-40B4-BE49-F238E27FC236}">
                <a16:creationId xmlns:a16="http://schemas.microsoft.com/office/drawing/2014/main" id="{8E379975-91D5-4E9F-8F70-1A0B3221FCB6}"/>
              </a:ext>
            </a:extLst>
          </p:cNvPr>
          <p:cNvSpPr>
            <a:spLocks/>
          </p:cNvSpPr>
          <p:nvPr/>
        </p:nvSpPr>
        <p:spPr bwMode="auto">
          <a:xfrm>
            <a:off x="4328984" y="3459033"/>
            <a:ext cx="1676400" cy="1512094"/>
          </a:xfrm>
          <a:custGeom>
            <a:avLst/>
            <a:gdLst>
              <a:gd name="T0" fmla="*/ 1670 w 3753"/>
              <a:gd name="T1" fmla="*/ 3371 h 3371"/>
              <a:gd name="T2" fmla="*/ 0 w 3753"/>
              <a:gd name="T3" fmla="*/ 1272 h 3371"/>
              <a:gd name="T4" fmla="*/ 3753 w 3753"/>
              <a:gd name="T5" fmla="*/ 0 h 3371"/>
              <a:gd name="T6" fmla="*/ 1670 w 3753"/>
              <a:gd name="T7" fmla="*/ 3371 h 3371"/>
            </a:gdLst>
            <a:ahLst/>
            <a:cxnLst>
              <a:cxn ang="0">
                <a:pos x="T0" y="T1"/>
              </a:cxn>
              <a:cxn ang="0">
                <a:pos x="T2" y="T3"/>
              </a:cxn>
              <a:cxn ang="0">
                <a:pos x="T4" y="T5"/>
              </a:cxn>
              <a:cxn ang="0">
                <a:pos x="T6" y="T7"/>
              </a:cxn>
            </a:cxnLst>
            <a:rect l="0" t="0" r="r" b="b"/>
            <a:pathLst>
              <a:path w="3753" h="3371">
                <a:moveTo>
                  <a:pt x="1670" y="3371"/>
                </a:moveTo>
                <a:cubicBezTo>
                  <a:pt x="886" y="2887"/>
                  <a:pt x="296" y="2145"/>
                  <a:pt x="0" y="1272"/>
                </a:cubicBezTo>
                <a:lnTo>
                  <a:pt x="3753" y="0"/>
                </a:lnTo>
                <a:lnTo>
                  <a:pt x="1670" y="3371"/>
                </a:lnTo>
                <a:close/>
              </a:path>
            </a:pathLst>
          </a:custGeom>
          <a:solidFill>
            <a:schemeClr val="accent5"/>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15">
            <a:extLst>
              <a:ext uri="{FF2B5EF4-FFF2-40B4-BE49-F238E27FC236}">
                <a16:creationId xmlns:a16="http://schemas.microsoft.com/office/drawing/2014/main" id="{43D6D33A-C0A6-4904-8DD0-F47CEEAB8B5A}"/>
              </a:ext>
            </a:extLst>
          </p:cNvPr>
          <p:cNvSpPr>
            <a:spLocks/>
          </p:cNvSpPr>
          <p:nvPr/>
        </p:nvSpPr>
        <p:spPr bwMode="auto">
          <a:xfrm>
            <a:off x="4199206" y="2499389"/>
            <a:ext cx="1806179" cy="1171575"/>
          </a:xfrm>
          <a:custGeom>
            <a:avLst/>
            <a:gdLst>
              <a:gd name="T0" fmla="*/ 110 w 4044"/>
              <a:gd name="T1" fmla="*/ 2614 h 2614"/>
              <a:gd name="T2" fmla="*/ 710 w 4044"/>
              <a:gd name="T3" fmla="*/ 0 h 2614"/>
              <a:gd name="T4" fmla="*/ 4044 w 4044"/>
              <a:gd name="T5" fmla="*/ 2141 h 2614"/>
              <a:gd name="T6" fmla="*/ 110 w 4044"/>
              <a:gd name="T7" fmla="*/ 2614 h 2614"/>
            </a:gdLst>
            <a:ahLst/>
            <a:cxnLst>
              <a:cxn ang="0">
                <a:pos x="T0" y="T1"/>
              </a:cxn>
              <a:cxn ang="0">
                <a:pos x="T2" y="T3"/>
              </a:cxn>
              <a:cxn ang="0">
                <a:pos x="T4" y="T5"/>
              </a:cxn>
              <a:cxn ang="0">
                <a:pos x="T6" y="T7"/>
              </a:cxn>
            </a:cxnLst>
            <a:rect l="0" t="0" r="r" b="b"/>
            <a:pathLst>
              <a:path w="4044" h="2614">
                <a:moveTo>
                  <a:pt x="110" y="2614"/>
                </a:moveTo>
                <a:cubicBezTo>
                  <a:pt x="0" y="1699"/>
                  <a:pt x="212" y="775"/>
                  <a:pt x="710" y="0"/>
                </a:cubicBezTo>
                <a:lnTo>
                  <a:pt x="4044" y="2141"/>
                </a:lnTo>
                <a:lnTo>
                  <a:pt x="110" y="2614"/>
                </a:lnTo>
                <a:close/>
              </a:path>
            </a:pathLst>
          </a:custGeom>
          <a:solidFill>
            <a:schemeClr val="accent4"/>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17">
            <a:extLst>
              <a:ext uri="{FF2B5EF4-FFF2-40B4-BE49-F238E27FC236}">
                <a16:creationId xmlns:a16="http://schemas.microsoft.com/office/drawing/2014/main" id="{3EBE8168-9DA6-4221-A2E7-A479F51A34E0}"/>
              </a:ext>
            </a:extLst>
          </p:cNvPr>
          <p:cNvSpPr>
            <a:spLocks/>
          </p:cNvSpPr>
          <p:nvPr/>
        </p:nvSpPr>
        <p:spPr bwMode="auto">
          <a:xfrm>
            <a:off x="4744513" y="1692145"/>
            <a:ext cx="1260872" cy="1766888"/>
          </a:xfrm>
          <a:custGeom>
            <a:avLst/>
            <a:gdLst>
              <a:gd name="T0" fmla="*/ 0 w 2823"/>
              <a:gd name="T1" fmla="*/ 1161 h 3943"/>
              <a:gd name="T2" fmla="*/ 2418 w 2823"/>
              <a:gd name="T3" fmla="*/ 0 h 3943"/>
              <a:gd name="T4" fmla="*/ 2823 w 2823"/>
              <a:gd name="T5" fmla="*/ 3943 h 3943"/>
              <a:gd name="T6" fmla="*/ 0 w 2823"/>
              <a:gd name="T7" fmla="*/ 1161 h 3943"/>
            </a:gdLst>
            <a:ahLst/>
            <a:cxnLst>
              <a:cxn ang="0">
                <a:pos x="T0" y="T1"/>
              </a:cxn>
              <a:cxn ang="0">
                <a:pos x="T2" y="T3"/>
              </a:cxn>
              <a:cxn ang="0">
                <a:pos x="T4" y="T5"/>
              </a:cxn>
              <a:cxn ang="0">
                <a:pos x="T6" y="T7"/>
              </a:cxn>
            </a:cxnLst>
            <a:rect l="0" t="0" r="r" b="b"/>
            <a:pathLst>
              <a:path w="2823" h="3943">
                <a:moveTo>
                  <a:pt x="0" y="1161"/>
                </a:moveTo>
                <a:cubicBezTo>
                  <a:pt x="647" y="505"/>
                  <a:pt x="1502" y="95"/>
                  <a:pt x="2418" y="0"/>
                </a:cubicBezTo>
                <a:lnTo>
                  <a:pt x="2823" y="3943"/>
                </a:lnTo>
                <a:lnTo>
                  <a:pt x="0" y="1161"/>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Shape 54">
            <a:extLst>
              <a:ext uri="{FF2B5EF4-FFF2-40B4-BE49-F238E27FC236}">
                <a16:creationId xmlns:a16="http://schemas.microsoft.com/office/drawing/2014/main" id="{61D66895-6280-45B3-98F6-1E2B8ADB22FA}"/>
              </a:ext>
            </a:extLst>
          </p:cNvPr>
          <p:cNvSpPr>
            <a:spLocks/>
          </p:cNvSpPr>
          <p:nvPr/>
        </p:nvSpPr>
        <p:spPr bwMode="auto">
          <a:xfrm>
            <a:off x="6142715" y="1705192"/>
            <a:ext cx="1124568" cy="827238"/>
          </a:xfrm>
          <a:custGeom>
            <a:avLst/>
            <a:gdLst>
              <a:gd name="connsiteX0" fmla="*/ 60729 w 1499424"/>
              <a:gd name="connsiteY0" fmla="*/ 0 h 1102984"/>
              <a:gd name="connsiteX1" fmla="*/ 1499424 w 1499424"/>
              <a:gd name="connsiteY1" fmla="*/ 697432 h 1102984"/>
              <a:gd name="connsiteX2" fmla="*/ 1087146 w 1499424"/>
              <a:gd name="connsiteY2" fmla="*/ 1102984 h 1102984"/>
              <a:gd name="connsiteX3" fmla="*/ 1077623 w 1499424"/>
              <a:gd name="connsiteY3" fmla="*/ 1092506 h 1102984"/>
              <a:gd name="connsiteX4" fmla="*/ 173791 w 1499424"/>
              <a:gd name="connsiteY4" fmla="*/ 605209 h 1102984"/>
              <a:gd name="connsiteX5" fmla="*/ 0 w 1499424"/>
              <a:gd name="connsiteY5" fmla="*/ 578685 h 11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9424" h="1102984">
                <a:moveTo>
                  <a:pt x="60729" y="0"/>
                </a:moveTo>
                <a:cubicBezTo>
                  <a:pt x="606420" y="57970"/>
                  <a:pt x="1115176" y="304193"/>
                  <a:pt x="1499424" y="697432"/>
                </a:cubicBezTo>
                <a:lnTo>
                  <a:pt x="1087146" y="1102984"/>
                </a:lnTo>
                <a:lnTo>
                  <a:pt x="1077623" y="1092506"/>
                </a:lnTo>
                <a:cubicBezTo>
                  <a:pt x="834985" y="849867"/>
                  <a:pt x="522924" y="676652"/>
                  <a:pt x="173791" y="605209"/>
                </a:cubicBezTo>
                <a:lnTo>
                  <a:pt x="0" y="578685"/>
                </a:ln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49" name="Freeform: Shape 55">
            <a:extLst>
              <a:ext uri="{FF2B5EF4-FFF2-40B4-BE49-F238E27FC236}">
                <a16:creationId xmlns:a16="http://schemas.microsoft.com/office/drawing/2014/main" id="{53D059F1-74DD-4905-B5DF-02334CBBE3D1}"/>
              </a:ext>
            </a:extLst>
          </p:cNvPr>
          <p:cNvSpPr>
            <a:spLocks/>
          </p:cNvSpPr>
          <p:nvPr/>
        </p:nvSpPr>
        <p:spPr bwMode="auto">
          <a:xfrm>
            <a:off x="7133280" y="2502961"/>
            <a:ext cx="642579" cy="1172766"/>
          </a:xfrm>
          <a:custGeom>
            <a:avLst/>
            <a:gdLst>
              <a:gd name="connsiteX0" fmla="*/ 485466 w 856772"/>
              <a:gd name="connsiteY0" fmla="*/ 0 h 1563688"/>
              <a:gd name="connsiteX1" fmla="*/ 839256 w 856772"/>
              <a:gd name="connsiteY1" fmla="*/ 1563688 h 1563688"/>
              <a:gd name="connsiteX2" fmla="*/ 269267 w 856772"/>
              <a:gd name="connsiteY2" fmla="*/ 1493602 h 1563688"/>
              <a:gd name="connsiteX3" fmla="*/ 274650 w 856772"/>
              <a:gd name="connsiteY3" fmla="*/ 1458328 h 1563688"/>
              <a:gd name="connsiteX4" fmla="*/ 283880 w 856772"/>
              <a:gd name="connsiteY4" fmla="*/ 1275542 h 1563688"/>
              <a:gd name="connsiteX5" fmla="*/ 68110 w 856772"/>
              <a:gd name="connsiteY5" fmla="*/ 423398 h 1563688"/>
              <a:gd name="connsiteX6" fmla="*/ 0 w 856772"/>
              <a:gd name="connsiteY6" fmla="*/ 311286 h 1563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772" h="1563688">
                <a:moveTo>
                  <a:pt x="485466" y="0"/>
                </a:moveTo>
                <a:cubicBezTo>
                  <a:pt x="780887" y="464444"/>
                  <a:pt x="905964" y="1017354"/>
                  <a:pt x="839256" y="1563688"/>
                </a:cubicBezTo>
                <a:lnTo>
                  <a:pt x="269267" y="1493602"/>
                </a:lnTo>
                <a:lnTo>
                  <a:pt x="274650" y="1458328"/>
                </a:lnTo>
                <a:cubicBezTo>
                  <a:pt x="280754" y="1398230"/>
                  <a:pt x="283880" y="1337251"/>
                  <a:pt x="283880" y="1275542"/>
                </a:cubicBezTo>
                <a:cubicBezTo>
                  <a:pt x="283880" y="966997"/>
                  <a:pt x="205716" y="676709"/>
                  <a:pt x="68110" y="423398"/>
                </a:cubicBezTo>
                <a:lnTo>
                  <a:pt x="0" y="311286"/>
                </a:ln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0" name="Freeform: Shape 56">
            <a:extLst>
              <a:ext uri="{FF2B5EF4-FFF2-40B4-BE49-F238E27FC236}">
                <a16:creationId xmlns:a16="http://schemas.microsoft.com/office/drawing/2014/main" id="{E4BB45A0-ED62-4873-8408-850D4C73FB82}"/>
              </a:ext>
            </a:extLst>
          </p:cNvPr>
          <p:cNvSpPr>
            <a:spLocks/>
          </p:cNvSpPr>
          <p:nvPr/>
        </p:nvSpPr>
        <p:spPr bwMode="auto">
          <a:xfrm>
            <a:off x="6704999" y="3893843"/>
            <a:ext cx="975595" cy="1079666"/>
          </a:xfrm>
          <a:custGeom>
            <a:avLst/>
            <a:gdLst>
              <a:gd name="connsiteX0" fmla="*/ 757220 w 1300793"/>
              <a:gd name="connsiteY0" fmla="*/ 0 h 1439555"/>
              <a:gd name="connsiteX1" fmla="*/ 1300793 w 1300793"/>
              <a:gd name="connsiteY1" fmla="*/ 186465 h 1439555"/>
              <a:gd name="connsiteX2" fmla="*/ 303379 w 1300793"/>
              <a:gd name="connsiteY2" fmla="*/ 1439555 h 1439555"/>
              <a:gd name="connsiteX3" fmla="*/ 0 w 1300793"/>
              <a:gd name="connsiteY3" fmla="*/ 943994 h 1439555"/>
              <a:gd name="connsiteX4" fmla="*/ 66723 w 1300793"/>
              <a:gd name="connsiteY4" fmla="*/ 903459 h 1439555"/>
              <a:gd name="connsiteX5" fmla="*/ 714432 w 1300793"/>
              <a:gd name="connsiteY5" fmla="*/ 116905 h 1439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0793" h="1439555">
                <a:moveTo>
                  <a:pt x="757220" y="0"/>
                </a:moveTo>
                <a:lnTo>
                  <a:pt x="1300793" y="186465"/>
                </a:lnTo>
                <a:cubicBezTo>
                  <a:pt x="1123343" y="708037"/>
                  <a:pt x="770824" y="1150657"/>
                  <a:pt x="303379" y="1439555"/>
                </a:cubicBezTo>
                <a:lnTo>
                  <a:pt x="0" y="943994"/>
                </a:lnTo>
                <a:lnTo>
                  <a:pt x="66723" y="903459"/>
                </a:lnTo>
                <a:cubicBezTo>
                  <a:pt x="352048" y="710697"/>
                  <a:pt x="578735" y="437729"/>
                  <a:pt x="714432" y="116905"/>
                </a:cubicBez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1" name="Freeform: Shape 57">
            <a:extLst>
              <a:ext uri="{FF2B5EF4-FFF2-40B4-BE49-F238E27FC236}">
                <a16:creationId xmlns:a16="http://schemas.microsoft.com/office/drawing/2014/main" id="{4279FC1F-0765-453D-BDC7-A10B3E786C38}"/>
              </a:ext>
            </a:extLst>
          </p:cNvPr>
          <p:cNvSpPr>
            <a:spLocks/>
          </p:cNvSpPr>
          <p:nvPr/>
        </p:nvSpPr>
        <p:spPr bwMode="auto">
          <a:xfrm>
            <a:off x="5404119" y="4720077"/>
            <a:ext cx="1198960" cy="515997"/>
          </a:xfrm>
          <a:custGeom>
            <a:avLst/>
            <a:gdLst>
              <a:gd name="connsiteX0" fmla="*/ 196962 w 1598613"/>
              <a:gd name="connsiteY0" fmla="*/ 0 h 687996"/>
              <a:gd name="connsiteX1" fmla="*/ 270066 w 1598613"/>
              <a:gd name="connsiteY1" fmla="*/ 26756 h 687996"/>
              <a:gd name="connsiteX2" fmla="*/ 801686 w 1598613"/>
              <a:gd name="connsiteY2" fmla="*/ 107129 h 687996"/>
              <a:gd name="connsiteX3" fmla="*/ 1333306 w 1598613"/>
              <a:gd name="connsiteY3" fmla="*/ 26756 h 687996"/>
              <a:gd name="connsiteX4" fmla="*/ 1402810 w 1598613"/>
              <a:gd name="connsiteY4" fmla="*/ 1317 h 687996"/>
              <a:gd name="connsiteX5" fmla="*/ 1598613 w 1598613"/>
              <a:gd name="connsiteY5" fmla="*/ 549428 h 687996"/>
              <a:gd name="connsiteX6" fmla="*/ 0 w 1598613"/>
              <a:gd name="connsiteY6" fmla="*/ 547635 h 687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613" h="687996">
                <a:moveTo>
                  <a:pt x="196962" y="0"/>
                </a:moveTo>
                <a:lnTo>
                  <a:pt x="270066" y="26756"/>
                </a:lnTo>
                <a:cubicBezTo>
                  <a:pt x="438005" y="78990"/>
                  <a:pt x="616559" y="107129"/>
                  <a:pt x="801686" y="107129"/>
                </a:cubicBezTo>
                <a:cubicBezTo>
                  <a:pt x="986813" y="107129"/>
                  <a:pt x="1165368" y="78990"/>
                  <a:pt x="1333306" y="26756"/>
                </a:cubicBezTo>
                <a:lnTo>
                  <a:pt x="1402810" y="1317"/>
                </a:lnTo>
                <a:lnTo>
                  <a:pt x="1598613" y="549428"/>
                </a:lnTo>
                <a:cubicBezTo>
                  <a:pt x="1081836" y="734782"/>
                  <a:pt x="516778" y="734184"/>
                  <a:pt x="0" y="547635"/>
                </a:cubicBez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2" name="Freeform: Shape 58">
            <a:extLst>
              <a:ext uri="{FF2B5EF4-FFF2-40B4-BE49-F238E27FC236}">
                <a16:creationId xmlns:a16="http://schemas.microsoft.com/office/drawing/2014/main" id="{64D3ACAD-7145-450B-BF3F-4EEDCE6D3A74}"/>
              </a:ext>
            </a:extLst>
          </p:cNvPr>
          <p:cNvSpPr>
            <a:spLocks/>
          </p:cNvSpPr>
          <p:nvPr/>
        </p:nvSpPr>
        <p:spPr bwMode="auto">
          <a:xfrm>
            <a:off x="4328984" y="3890817"/>
            <a:ext cx="974172" cy="1080309"/>
          </a:xfrm>
          <a:custGeom>
            <a:avLst/>
            <a:gdLst>
              <a:gd name="connsiteX0" fmla="*/ 543683 w 1298896"/>
              <a:gd name="connsiteY0" fmla="*/ 0 h 1440412"/>
              <a:gd name="connsiteX1" fmla="*/ 587947 w 1298896"/>
              <a:gd name="connsiteY1" fmla="*/ 120937 h 1440412"/>
              <a:gd name="connsiteX2" fmla="*/ 1235656 w 1298896"/>
              <a:gd name="connsiteY2" fmla="*/ 907491 h 1440412"/>
              <a:gd name="connsiteX3" fmla="*/ 1298896 w 1298896"/>
              <a:gd name="connsiteY3" fmla="*/ 945911 h 1440412"/>
              <a:gd name="connsiteX4" fmla="*/ 994614 w 1298896"/>
              <a:gd name="connsiteY4" fmla="*/ 1440412 h 1440412"/>
              <a:gd name="connsiteX5" fmla="*/ 0 w 1298896"/>
              <a:gd name="connsiteY5" fmla="*/ 185044 h 144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96" h="1440412">
                <a:moveTo>
                  <a:pt x="543683" y="0"/>
                </a:moveTo>
                <a:lnTo>
                  <a:pt x="587947" y="120937"/>
                </a:lnTo>
                <a:cubicBezTo>
                  <a:pt x="723644" y="441761"/>
                  <a:pt x="950330" y="714729"/>
                  <a:pt x="1235656" y="907491"/>
                </a:cubicBezTo>
                <a:lnTo>
                  <a:pt x="1298896" y="945911"/>
                </a:lnTo>
                <a:lnTo>
                  <a:pt x="994614" y="1440412"/>
                </a:lnTo>
                <a:cubicBezTo>
                  <a:pt x="527681" y="1150942"/>
                  <a:pt x="176291" y="707167"/>
                  <a:pt x="0" y="185044"/>
                </a:cubicBez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3" name="Freeform: Shape 59">
            <a:extLst>
              <a:ext uri="{FF2B5EF4-FFF2-40B4-BE49-F238E27FC236}">
                <a16:creationId xmlns:a16="http://schemas.microsoft.com/office/drawing/2014/main" id="{B83AE297-558C-405B-A48E-8DCC1F4B2422}"/>
              </a:ext>
            </a:extLst>
          </p:cNvPr>
          <p:cNvSpPr>
            <a:spLocks/>
          </p:cNvSpPr>
          <p:nvPr/>
        </p:nvSpPr>
        <p:spPr bwMode="auto">
          <a:xfrm>
            <a:off x="4235668" y="2499389"/>
            <a:ext cx="643694" cy="1171575"/>
          </a:xfrm>
          <a:custGeom>
            <a:avLst/>
            <a:gdLst>
              <a:gd name="connsiteX0" fmla="*/ 374197 w 858259"/>
              <a:gd name="connsiteY0" fmla="*/ 0 h 1562100"/>
              <a:gd name="connsiteX1" fmla="*/ 858259 w 858259"/>
              <a:gd name="connsiteY1" fmla="*/ 311937 h 1562100"/>
              <a:gd name="connsiteX2" fmla="*/ 787651 w 858259"/>
              <a:gd name="connsiteY2" fmla="*/ 428161 h 1562100"/>
              <a:gd name="connsiteX3" fmla="*/ 571880 w 858259"/>
              <a:gd name="connsiteY3" fmla="*/ 1280305 h 1562100"/>
              <a:gd name="connsiteX4" fmla="*/ 581110 w 858259"/>
              <a:gd name="connsiteY4" fmla="*/ 1463091 h 1562100"/>
              <a:gd name="connsiteX5" fmla="*/ 585746 w 858259"/>
              <a:gd name="connsiteY5" fmla="*/ 1493466 h 1562100"/>
              <a:gd name="connsiteX6" fmla="*/ 16892 w 858259"/>
              <a:gd name="connsiteY6" fmla="*/ 1562100 h 1562100"/>
              <a:gd name="connsiteX7" fmla="*/ 374197 w 858259"/>
              <a:gd name="connsiteY7" fmla="*/ 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8259" h="1562100">
                <a:moveTo>
                  <a:pt x="374197" y="0"/>
                </a:moveTo>
                <a:lnTo>
                  <a:pt x="858259" y="311937"/>
                </a:lnTo>
                <a:lnTo>
                  <a:pt x="787651" y="428161"/>
                </a:lnTo>
                <a:cubicBezTo>
                  <a:pt x="650044" y="681472"/>
                  <a:pt x="571880" y="971760"/>
                  <a:pt x="571880" y="1280305"/>
                </a:cubicBezTo>
                <a:cubicBezTo>
                  <a:pt x="571880" y="1342014"/>
                  <a:pt x="575007" y="1402993"/>
                  <a:pt x="581110" y="1463091"/>
                </a:cubicBezTo>
                <a:lnTo>
                  <a:pt x="585746" y="1493466"/>
                </a:lnTo>
                <a:lnTo>
                  <a:pt x="16892" y="1562100"/>
                </a:lnTo>
                <a:cubicBezTo>
                  <a:pt x="-48614" y="1015305"/>
                  <a:pt x="77634" y="463132"/>
                  <a:pt x="374197" y="0"/>
                </a:cubicBez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4" name="Freeform: Shape 60">
            <a:extLst>
              <a:ext uri="{FF2B5EF4-FFF2-40B4-BE49-F238E27FC236}">
                <a16:creationId xmlns:a16="http://schemas.microsoft.com/office/drawing/2014/main" id="{65E929F1-099B-433B-91C3-7E89C00E6D06}"/>
              </a:ext>
            </a:extLst>
          </p:cNvPr>
          <p:cNvSpPr>
            <a:spLocks/>
          </p:cNvSpPr>
          <p:nvPr/>
        </p:nvSpPr>
        <p:spPr bwMode="auto">
          <a:xfrm>
            <a:off x="4744513" y="1692145"/>
            <a:ext cx="1124369" cy="824709"/>
          </a:xfrm>
          <a:custGeom>
            <a:avLst/>
            <a:gdLst>
              <a:gd name="connsiteX0" fmla="*/ 1439976 w 1499159"/>
              <a:gd name="connsiteY0" fmla="*/ 0 h 1099612"/>
              <a:gd name="connsiteX1" fmla="*/ 1499159 w 1499159"/>
              <a:gd name="connsiteY1" fmla="*/ 578078 h 1099612"/>
              <a:gd name="connsiteX2" fmla="*/ 1498375 w 1499159"/>
              <a:gd name="connsiteY2" fmla="*/ 578118 h 1099612"/>
              <a:gd name="connsiteX3" fmla="*/ 417037 w 1499159"/>
              <a:gd name="connsiteY3" fmla="*/ 1092506 h 1099612"/>
              <a:gd name="connsiteX4" fmla="*/ 410578 w 1499159"/>
              <a:gd name="connsiteY4" fmla="*/ 1099612 h 1099612"/>
              <a:gd name="connsiteX5" fmla="*/ 0 w 1499159"/>
              <a:gd name="connsiteY5" fmla="*/ 693670 h 1099612"/>
              <a:gd name="connsiteX6" fmla="*/ 1439976 w 1499159"/>
              <a:gd name="connsiteY6" fmla="*/ 0 h 1099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9159" h="1099612">
                <a:moveTo>
                  <a:pt x="1439976" y="0"/>
                </a:moveTo>
                <a:lnTo>
                  <a:pt x="1499159" y="578078"/>
                </a:lnTo>
                <a:lnTo>
                  <a:pt x="1498375" y="578118"/>
                </a:lnTo>
                <a:cubicBezTo>
                  <a:pt x="1077684" y="620841"/>
                  <a:pt x="700115" y="809428"/>
                  <a:pt x="417037" y="1092506"/>
                </a:cubicBezTo>
                <a:lnTo>
                  <a:pt x="410578" y="1099612"/>
                </a:lnTo>
                <a:lnTo>
                  <a:pt x="0" y="693670"/>
                </a:lnTo>
                <a:cubicBezTo>
                  <a:pt x="385304" y="301726"/>
                  <a:pt x="894477" y="56760"/>
                  <a:pt x="1439976" y="0"/>
                </a:cubicBezTo>
                <a:close/>
              </a:path>
            </a:pathLst>
          </a:custGeom>
          <a:solidFill>
            <a:schemeClr val="tx1">
              <a:alpha val="28000"/>
            </a:schemeClr>
          </a:solidFill>
          <a:ln w="0">
            <a:noFill/>
            <a:prstDash val="solid"/>
            <a:round/>
            <a:headEnd/>
            <a:tailEnd/>
          </a:ln>
        </p:spPr>
        <p:txBody>
          <a:bodyPr vert="horz" wrap="square" lIns="68580" tIns="34290" rIns="68580" bIns="34290" numCol="1" anchor="t" anchorCtr="0" compatLnSpc="1">
            <a:prstTxWarp prst="textNoShape">
              <a:avLst/>
            </a:prstTxWarp>
            <a:noAutofit/>
          </a:bodyPr>
          <a:lstStyle/>
          <a:p>
            <a:endParaRPr lang="en-US" sz="1350" dirty="0"/>
          </a:p>
        </p:txBody>
      </p:sp>
      <p:sp>
        <p:nvSpPr>
          <p:cNvPr id="56" name="TextBox 55">
            <a:extLst>
              <a:ext uri="{FF2B5EF4-FFF2-40B4-BE49-F238E27FC236}">
                <a16:creationId xmlns:a16="http://schemas.microsoft.com/office/drawing/2014/main" id="{F1C24D02-784A-473B-81EB-BE2E918AC309}"/>
              </a:ext>
            </a:extLst>
          </p:cNvPr>
          <p:cNvSpPr txBox="1"/>
          <p:nvPr/>
        </p:nvSpPr>
        <p:spPr>
          <a:xfrm>
            <a:off x="7078423" y="1406069"/>
            <a:ext cx="2194560" cy="584775"/>
          </a:xfrm>
          <a:prstGeom prst="rect">
            <a:avLst/>
          </a:prstGeom>
          <a:noFill/>
        </p:spPr>
        <p:txBody>
          <a:bodyPr wrap="square" lIns="0" rIns="0" rtlCol="0" anchor="b">
            <a:spAutoFit/>
          </a:bodyPr>
          <a:lstStyle/>
          <a:p>
            <a:r>
              <a:rPr lang="en-US" sz="1600" b="1" cap="all" dirty="0"/>
              <a:t>Acquisition of the dataset.</a:t>
            </a:r>
          </a:p>
        </p:txBody>
      </p:sp>
      <p:sp>
        <p:nvSpPr>
          <p:cNvPr id="59" name="TextBox 58">
            <a:extLst>
              <a:ext uri="{FF2B5EF4-FFF2-40B4-BE49-F238E27FC236}">
                <a16:creationId xmlns:a16="http://schemas.microsoft.com/office/drawing/2014/main" id="{ADF70EC3-2762-4F7F-AAEF-B7FFB2A89F1C}"/>
              </a:ext>
            </a:extLst>
          </p:cNvPr>
          <p:cNvSpPr txBox="1"/>
          <p:nvPr/>
        </p:nvSpPr>
        <p:spPr>
          <a:xfrm>
            <a:off x="2638123" y="1424110"/>
            <a:ext cx="2194560" cy="584775"/>
          </a:xfrm>
          <a:prstGeom prst="rect">
            <a:avLst/>
          </a:prstGeom>
          <a:noFill/>
        </p:spPr>
        <p:txBody>
          <a:bodyPr wrap="square" lIns="0" rIns="0" rtlCol="0" anchor="b">
            <a:spAutoFit/>
          </a:bodyPr>
          <a:lstStyle/>
          <a:p>
            <a:pPr algn="r"/>
            <a:r>
              <a:rPr lang="en-US" sz="1600" b="1" cap="all" dirty="0"/>
              <a:t>Create end user application</a:t>
            </a:r>
          </a:p>
        </p:txBody>
      </p:sp>
      <p:sp>
        <p:nvSpPr>
          <p:cNvPr id="62" name="TextBox 61">
            <a:extLst>
              <a:ext uri="{FF2B5EF4-FFF2-40B4-BE49-F238E27FC236}">
                <a16:creationId xmlns:a16="http://schemas.microsoft.com/office/drawing/2014/main" id="{FC629DFF-91D1-4D07-A4AD-EA6ABB9BA43A}"/>
              </a:ext>
            </a:extLst>
          </p:cNvPr>
          <p:cNvSpPr txBox="1"/>
          <p:nvPr/>
        </p:nvSpPr>
        <p:spPr>
          <a:xfrm>
            <a:off x="1929720" y="2728279"/>
            <a:ext cx="2194560" cy="584775"/>
          </a:xfrm>
          <a:prstGeom prst="rect">
            <a:avLst/>
          </a:prstGeom>
          <a:noFill/>
        </p:spPr>
        <p:txBody>
          <a:bodyPr wrap="square" lIns="0" rIns="0" rtlCol="0" anchor="b">
            <a:spAutoFit/>
          </a:bodyPr>
          <a:lstStyle/>
          <a:p>
            <a:pPr algn="r"/>
            <a:r>
              <a:rPr lang="en-US" sz="1600" b="1" cap="all" dirty="0"/>
              <a:t>Create anomalous snippets</a:t>
            </a:r>
          </a:p>
        </p:txBody>
      </p:sp>
      <p:sp>
        <p:nvSpPr>
          <p:cNvPr id="65" name="TextBox 64">
            <a:extLst>
              <a:ext uri="{FF2B5EF4-FFF2-40B4-BE49-F238E27FC236}">
                <a16:creationId xmlns:a16="http://schemas.microsoft.com/office/drawing/2014/main" id="{8514B0AC-99E7-4EB1-9743-0E260BBBF02F}"/>
              </a:ext>
            </a:extLst>
          </p:cNvPr>
          <p:cNvSpPr txBox="1"/>
          <p:nvPr/>
        </p:nvSpPr>
        <p:spPr>
          <a:xfrm>
            <a:off x="2233430" y="4274760"/>
            <a:ext cx="2194560" cy="584775"/>
          </a:xfrm>
          <a:prstGeom prst="rect">
            <a:avLst/>
          </a:prstGeom>
          <a:noFill/>
        </p:spPr>
        <p:txBody>
          <a:bodyPr wrap="square" lIns="0" rIns="0" rtlCol="0" anchor="b">
            <a:spAutoFit/>
          </a:bodyPr>
          <a:lstStyle/>
          <a:p>
            <a:pPr algn="r"/>
            <a:r>
              <a:rPr lang="en-US" sz="1600" b="1" cap="all" dirty="0"/>
              <a:t>Define Thresholding criteria</a:t>
            </a:r>
          </a:p>
        </p:txBody>
      </p:sp>
      <p:sp>
        <p:nvSpPr>
          <p:cNvPr id="68" name="TextBox 67">
            <a:extLst>
              <a:ext uri="{FF2B5EF4-FFF2-40B4-BE49-F238E27FC236}">
                <a16:creationId xmlns:a16="http://schemas.microsoft.com/office/drawing/2014/main" id="{8194D342-A668-4841-A0FE-A15BFC7714B2}"/>
              </a:ext>
            </a:extLst>
          </p:cNvPr>
          <p:cNvSpPr txBox="1"/>
          <p:nvPr/>
        </p:nvSpPr>
        <p:spPr>
          <a:xfrm>
            <a:off x="7866836" y="2483256"/>
            <a:ext cx="2194560" cy="830997"/>
          </a:xfrm>
          <a:prstGeom prst="rect">
            <a:avLst/>
          </a:prstGeom>
          <a:noFill/>
        </p:spPr>
        <p:txBody>
          <a:bodyPr wrap="square" lIns="0" rIns="0" rtlCol="0" anchor="b">
            <a:spAutoFit/>
          </a:bodyPr>
          <a:lstStyle/>
          <a:p>
            <a:r>
              <a:rPr lang="en-US" sz="1600" b="1" cap="all" dirty="0"/>
              <a:t>Research and find solutions of the problem.</a:t>
            </a:r>
          </a:p>
        </p:txBody>
      </p:sp>
      <p:sp>
        <p:nvSpPr>
          <p:cNvPr id="71" name="TextBox 70">
            <a:extLst>
              <a:ext uri="{FF2B5EF4-FFF2-40B4-BE49-F238E27FC236}">
                <a16:creationId xmlns:a16="http://schemas.microsoft.com/office/drawing/2014/main" id="{7489CF0F-840D-4594-9565-44B3F9054AC6}"/>
              </a:ext>
            </a:extLst>
          </p:cNvPr>
          <p:cNvSpPr txBox="1"/>
          <p:nvPr/>
        </p:nvSpPr>
        <p:spPr>
          <a:xfrm>
            <a:off x="7581588" y="4140129"/>
            <a:ext cx="2194560" cy="830997"/>
          </a:xfrm>
          <a:prstGeom prst="rect">
            <a:avLst/>
          </a:prstGeom>
          <a:noFill/>
        </p:spPr>
        <p:txBody>
          <a:bodyPr wrap="square" lIns="0" rIns="0" rtlCol="0" anchor="b">
            <a:spAutoFit/>
          </a:bodyPr>
          <a:lstStyle/>
          <a:p>
            <a:r>
              <a:rPr lang="en-US" sz="1600" b="1" cap="all" dirty="0"/>
              <a:t>Prediction &amp; detection  using FCN yolo v3 model.</a:t>
            </a:r>
          </a:p>
        </p:txBody>
      </p:sp>
      <p:sp>
        <p:nvSpPr>
          <p:cNvPr id="74" name="TextBox 73">
            <a:extLst>
              <a:ext uri="{FF2B5EF4-FFF2-40B4-BE49-F238E27FC236}">
                <a16:creationId xmlns:a16="http://schemas.microsoft.com/office/drawing/2014/main" id="{05BD2395-28E0-4809-9C56-309F7B9A816F}"/>
              </a:ext>
            </a:extLst>
          </p:cNvPr>
          <p:cNvSpPr txBox="1"/>
          <p:nvPr/>
        </p:nvSpPr>
        <p:spPr>
          <a:xfrm>
            <a:off x="5302633" y="5238296"/>
            <a:ext cx="1545537" cy="1077218"/>
          </a:xfrm>
          <a:prstGeom prst="rect">
            <a:avLst/>
          </a:prstGeom>
          <a:noFill/>
        </p:spPr>
        <p:txBody>
          <a:bodyPr wrap="square" lIns="0" rIns="0" rtlCol="0" anchor="b">
            <a:spAutoFit/>
          </a:bodyPr>
          <a:lstStyle/>
          <a:p>
            <a:r>
              <a:rPr lang="en-US" sz="1600" b="1" cap="all" dirty="0"/>
              <a:t>Calculating the anomaly &amp; Violation score</a:t>
            </a:r>
          </a:p>
        </p:txBody>
      </p:sp>
      <p:sp>
        <p:nvSpPr>
          <p:cNvPr id="76" name="Oval 75">
            <a:extLst>
              <a:ext uri="{FF2B5EF4-FFF2-40B4-BE49-F238E27FC236}">
                <a16:creationId xmlns:a16="http://schemas.microsoft.com/office/drawing/2014/main" id="{C209E6D3-AE1C-4821-8131-854C2FD072B0}"/>
              </a:ext>
            </a:extLst>
          </p:cNvPr>
          <p:cNvSpPr/>
          <p:nvPr/>
        </p:nvSpPr>
        <p:spPr>
          <a:xfrm>
            <a:off x="5692952" y="3147186"/>
            <a:ext cx="624863" cy="624863"/>
          </a:xfrm>
          <a:prstGeom prst="ellipse">
            <a:avLst/>
          </a:prstGeom>
          <a:solidFill>
            <a:schemeClr val="bg1">
              <a:alpha val="72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cxnSp>
        <p:nvCxnSpPr>
          <p:cNvPr id="3" name="Connector: Elbow 2">
            <a:extLst>
              <a:ext uri="{FF2B5EF4-FFF2-40B4-BE49-F238E27FC236}">
                <a16:creationId xmlns:a16="http://schemas.microsoft.com/office/drawing/2014/main" id="{E20CA4E7-6A4B-4802-AF32-D7A52B99ECF3}"/>
              </a:ext>
            </a:extLst>
          </p:cNvPr>
          <p:cNvCxnSpPr/>
          <p:nvPr/>
        </p:nvCxnSpPr>
        <p:spPr>
          <a:xfrm flipV="1">
            <a:off x="2077375" y="1586836"/>
            <a:ext cx="949910" cy="5510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C7A6B543-3909-48CF-94B9-9DEA2FD4B877}"/>
              </a:ext>
            </a:extLst>
          </p:cNvPr>
          <p:cNvCxnSpPr>
            <a:endCxn id="62" idx="1"/>
          </p:cNvCxnSpPr>
          <p:nvPr/>
        </p:nvCxnSpPr>
        <p:spPr>
          <a:xfrm>
            <a:off x="932155" y="2499389"/>
            <a:ext cx="997565" cy="5212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D5357510-9C03-433B-8A13-CC7320D79829}"/>
              </a:ext>
            </a:extLst>
          </p:cNvPr>
          <p:cNvCxnSpPr/>
          <p:nvPr/>
        </p:nvCxnSpPr>
        <p:spPr>
          <a:xfrm rot="10800000" flipV="1">
            <a:off x="1020933" y="2137923"/>
            <a:ext cx="1056443" cy="361466"/>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514B626C-356A-4C75-BB58-535DAB15D174}"/>
              </a:ext>
            </a:extLst>
          </p:cNvPr>
          <p:cNvSpPr txBox="1"/>
          <p:nvPr/>
        </p:nvSpPr>
        <p:spPr>
          <a:xfrm>
            <a:off x="98903" y="1873511"/>
            <a:ext cx="1381973" cy="584775"/>
          </a:xfrm>
          <a:prstGeom prst="rect">
            <a:avLst/>
          </a:prstGeom>
          <a:noFill/>
        </p:spPr>
        <p:txBody>
          <a:bodyPr wrap="square" lIns="0" rIns="0" rtlCol="0" anchor="b">
            <a:spAutoFit/>
          </a:bodyPr>
          <a:lstStyle/>
          <a:p>
            <a:pPr algn="r"/>
            <a:r>
              <a:rPr lang="en-US" sz="1600" b="1" cap="all" dirty="0"/>
              <a:t>Under Progress</a:t>
            </a:r>
          </a:p>
        </p:txBody>
      </p:sp>
      <p:sp>
        <p:nvSpPr>
          <p:cNvPr id="4" name="Date Placeholder 3">
            <a:extLst>
              <a:ext uri="{FF2B5EF4-FFF2-40B4-BE49-F238E27FC236}">
                <a16:creationId xmlns:a16="http://schemas.microsoft.com/office/drawing/2014/main" id="{394012A7-75BC-4D86-A087-7BBE074DE3FA}"/>
              </a:ext>
            </a:extLst>
          </p:cNvPr>
          <p:cNvSpPr>
            <a:spLocks noGrp="1"/>
          </p:cNvSpPr>
          <p:nvPr>
            <p:ph type="dt" sz="half" idx="10"/>
          </p:nvPr>
        </p:nvSpPr>
        <p:spPr/>
        <p:txBody>
          <a:bodyPr/>
          <a:lstStyle/>
          <a:p>
            <a:fld id="{4DE59118-36C8-4E62-8458-0BE05C6C8679}" type="datetime1">
              <a:rPr lang="en-US" smtClean="0"/>
              <a:t>12/1/2020</a:t>
            </a:fld>
            <a:endParaRPr lang="en-US" dirty="0"/>
          </a:p>
        </p:txBody>
      </p:sp>
      <p:sp>
        <p:nvSpPr>
          <p:cNvPr id="5" name="Slide Number Placeholder 4">
            <a:extLst>
              <a:ext uri="{FF2B5EF4-FFF2-40B4-BE49-F238E27FC236}">
                <a16:creationId xmlns:a16="http://schemas.microsoft.com/office/drawing/2014/main" id="{1138D192-9EE0-4537-8360-43A4E67A080D}"/>
              </a:ext>
            </a:extLst>
          </p:cNvPr>
          <p:cNvSpPr>
            <a:spLocks noGrp="1"/>
          </p:cNvSpPr>
          <p:nvPr>
            <p:ph type="sldNum" sz="quarter" idx="12"/>
          </p:nvPr>
        </p:nvSpPr>
        <p:spPr/>
        <p:txBody>
          <a:bodyPr/>
          <a:lstStyle/>
          <a:p>
            <a:fld id="{06FEDF93-2BFD-41CA-ABC7-B039102F3792}" type="slidenum">
              <a:rPr lang="en-US" smtClean="0"/>
              <a:t>9</a:t>
            </a:fld>
            <a:endParaRPr lang="en-US" dirty="0"/>
          </a:p>
        </p:txBody>
      </p:sp>
    </p:spTree>
    <p:extLst>
      <p:ext uri="{BB962C8B-B14F-4D97-AF65-F5344CB8AC3E}">
        <p14:creationId xmlns:p14="http://schemas.microsoft.com/office/powerpoint/2010/main" val="1714002983"/>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2343</TotalTime>
  <Words>1442</Words>
  <Application>Microsoft Office PowerPoint</Application>
  <PresentationFormat>Widescreen</PresentationFormat>
  <Paragraphs>311</Paragraphs>
  <Slides>37</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BatangChe</vt:lpstr>
      <vt:lpstr>Arial</vt:lpstr>
      <vt:lpstr>Bahnschrift Light</vt:lpstr>
      <vt:lpstr>Calibri</vt:lpstr>
      <vt:lpstr>Century Gothic</vt:lpstr>
      <vt:lpstr>Colonna MT</vt:lpstr>
      <vt:lpstr>Imprint MT Shadow</vt:lpstr>
      <vt:lpstr>Segoe UI</vt:lpstr>
      <vt:lpstr>Segoe UI Light</vt:lpstr>
      <vt:lpstr>Wingdings</vt:lpstr>
      <vt:lpstr>Office Theme</vt:lpstr>
      <vt:lpstr>Group Members: Hamza Latif     SP17-BCS-085 Hassan Sharjeel Arshad Joiya   SP17-BCS-058</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Android Application Prototype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Nugroho Ade</dc:creator>
  <cp:lastModifiedBy>Hamza Malik</cp:lastModifiedBy>
  <cp:revision>218</cp:revision>
  <dcterms:created xsi:type="dcterms:W3CDTF">2018-08-10T07:18:12Z</dcterms:created>
  <dcterms:modified xsi:type="dcterms:W3CDTF">2020-11-30T21:35:04Z</dcterms:modified>
</cp:coreProperties>
</file>

<file path=docProps/thumbnail.jpeg>
</file>